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s.acs.org/doi/10.1021/acs.estlett.1c01012" TargetMode="External"/><Relationship Id="rId3" Type="http://schemas.openxmlformats.org/officeDocument/2006/relationships/hyperlink" Target="https://www.epa.gov/system/files/documents/2021-09/climate-vulnerability_september-2021_508.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pmcours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irnow.gov/publications/activity-guides/activity-sheet-for-pm/" TargetMode="External"/><Relationship Id="rId3" Type="http://schemas.openxmlformats.org/officeDocument/2006/relationships/hyperlink" Target="https://www.airnow.gov/publications/air-quality-index/aqi-forecasts-your-advance-notification/" TargetMode="External"/><Relationship Id="rId4" Type="http://schemas.openxmlformats.org/officeDocument/2006/relationships/hyperlink" Target="https://www.airnow.gov/publications/air-quality-index/aqi-forecasts-your-advance-notification/" TargetMode="External"/><Relationship Id="rId5" Type="http://schemas.openxmlformats.org/officeDocument/2006/relationships/hyperlink" Target="https://www.airnow.gov/publications/health-professionals/effects-of-common-air-pollutants-medical-poster/" TargetMode="External"/><Relationship Id="rId6" Type="http://schemas.openxmlformats.org/officeDocument/2006/relationships/hyperlink" Target="https://www.airnow.gov/airnow-mobile-app/"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pmcourse/what-particle-pollution" TargetMode="External"/><Relationship Id="rId3" Type="http://schemas.openxmlformats.org/officeDocument/2006/relationships/hyperlink" Target="https://www.nature.com/articles/s12276-020-0403-3" TargetMode="External"/><Relationship Id="rId4" Type="http://schemas.openxmlformats.org/officeDocument/2006/relationships/hyperlink" Target="https://www.jacionline.org/article/S0091-6749(16)30011-2/fulltext" TargetMode="External"/><Relationship Id="rId5" Type="http://schemas.openxmlformats.org/officeDocument/2006/relationships/hyperlink" Target="https://www.ncbi.nlm.nih.gov/pmc/articles/PMC8728691/"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pmcourse/particle-pollution-exposure#intro" TargetMode="External"/><Relationship Id="rId3" Type="http://schemas.openxmlformats.org/officeDocument/2006/relationships/hyperlink" Target="https://publications.iarc.fr/53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w.com/en/un-pandemic-did-not-slow-advance-of-climate-change/a-5919709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16/j.envres.2020.11044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lancet.com/journals/lancet/article/PIIS0140-6736(17)30505-6/fulltext" TargetMode="External"/><Relationship Id="rId3" Type="http://schemas.openxmlformats.org/officeDocument/2006/relationships/hyperlink" Target="https://www.thelancet.com/action/showPdf?pii=S0140-6736%2820%2930752-2" TargetMode="External"/><Relationship Id="rId4" Type="http://schemas.openxmlformats.org/officeDocument/2006/relationships/hyperlink" Target="https://ourworldindata.org/data-review-air-pollution-death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29/2021GH00043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Disparities have been further exacerbated by historical redlining practices across numerous U.S. cities. These practices commonly known as “redlining practices” stem back to the Home Owners Loan Act which continue to negatively affect Black, Indigenous, Brown and Asian communities in the U.S.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Today research has shown that levels of air pollution, including N02 and PM2.5, are higher in historically “redlined” neighborhoods where these minority communities have historically been segregated to.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Sources:</a:t>
            </a:r>
            <a:r>
              <a:rPr lang="en"/>
              <a:t> </a:t>
            </a:r>
            <a:endParaRPr/>
          </a:p>
          <a:p>
            <a:pPr indent="-298450" lvl="0" marL="457200" rtl="0" algn="l">
              <a:lnSpc>
                <a:spcPct val="100000"/>
              </a:lnSpc>
              <a:spcBef>
                <a:spcPts val="0"/>
              </a:spcBef>
              <a:spcAft>
                <a:spcPts val="0"/>
              </a:spcAft>
              <a:buSzPts val="1100"/>
              <a:buChar char="-"/>
            </a:pPr>
            <a:r>
              <a:rPr lang="en" u="sng">
                <a:solidFill>
                  <a:schemeClr val="hlink"/>
                </a:solidFill>
                <a:hlinkClick r:id="rId2"/>
              </a:rPr>
              <a:t>https://pubs.acs.org/doi/10.1021/acs.estlett.1c01012</a:t>
            </a:r>
            <a:endParaRPr/>
          </a:p>
          <a:p>
            <a:pPr indent="-298450" lvl="0" marL="457200" rtl="0" algn="l">
              <a:lnSpc>
                <a:spcPct val="100000"/>
              </a:lnSpc>
              <a:spcBef>
                <a:spcPts val="0"/>
              </a:spcBef>
              <a:spcAft>
                <a:spcPts val="0"/>
              </a:spcAft>
              <a:buSzPts val="1100"/>
              <a:buChar char="-"/>
            </a:pPr>
            <a:r>
              <a:rPr lang="en" u="sng">
                <a:solidFill>
                  <a:schemeClr val="hlink"/>
                </a:solidFill>
                <a:hlinkClick r:id="rId3"/>
              </a:rPr>
              <a:t>https://www.epa.gov/system/files/documents/2021-09/climate-vulnerability_september-2021_508.pdf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32" name="Google Shape;13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What are clinical practices to decrease patients exposure to particulate matter?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b="1" lang="en">
                <a:solidFill>
                  <a:schemeClr val="dk1"/>
                </a:solidFill>
              </a:rPr>
              <a:t>Educate</a:t>
            </a:r>
            <a:br>
              <a:rPr b="1" lang="en">
                <a:solidFill>
                  <a:schemeClr val="dk1"/>
                </a:solidFill>
              </a:rPr>
            </a:br>
            <a:r>
              <a:rPr lang="en">
                <a:solidFill>
                  <a:schemeClr val="dk1"/>
                </a:solidFill>
              </a:rPr>
              <a:t>- Counsel patients to mitigate PM exposure (ex: N95 mask when appropriate, switch to electric appliances or ventilation when cooking)</a:t>
            </a:r>
            <a:br>
              <a:rPr lang="en">
                <a:solidFill>
                  <a:schemeClr val="dk1"/>
                </a:solidFill>
              </a:rPr>
            </a:br>
            <a:r>
              <a:rPr lang="en">
                <a:solidFill>
                  <a:schemeClr val="dk1"/>
                </a:solidFill>
              </a:rPr>
              <a:t>- Increase your own knowledge on  particulate matter, tracking air quality, common exposures, and health effects</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b="1" lang="en">
                <a:solidFill>
                  <a:schemeClr val="dk1"/>
                </a:solidFill>
              </a:rPr>
              <a:t>Advocate </a:t>
            </a:r>
            <a:br>
              <a:rPr b="1" lang="en">
                <a:solidFill>
                  <a:schemeClr val="dk1"/>
                </a:solidFill>
              </a:rPr>
            </a:br>
            <a:r>
              <a:rPr lang="en">
                <a:solidFill>
                  <a:schemeClr val="dk1"/>
                </a:solidFill>
              </a:rPr>
              <a:t>- Be a physician advocate on </a:t>
            </a:r>
            <a:r>
              <a:rPr b="1" lang="en" u="sng">
                <a:solidFill>
                  <a:schemeClr val="dk1"/>
                </a:solidFill>
              </a:rPr>
              <a:t>climate and health </a:t>
            </a:r>
            <a:br>
              <a:rPr b="1" lang="en" u="sng">
                <a:solidFill>
                  <a:schemeClr val="dk1"/>
                </a:solidFill>
              </a:rPr>
            </a:br>
            <a:r>
              <a:rPr lang="en">
                <a:solidFill>
                  <a:schemeClr val="dk1"/>
                </a:solidFill>
              </a:rPr>
              <a:t>- Advocate for environmentally </a:t>
            </a:r>
            <a:r>
              <a:rPr b="1" lang="en" u="sng">
                <a:solidFill>
                  <a:schemeClr val="dk1"/>
                </a:solidFill>
              </a:rPr>
              <a:t>sustainable healthcare practice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Source:</a:t>
            </a:r>
            <a:endParaRPr/>
          </a:p>
          <a:p>
            <a:pPr indent="-298450" lvl="0" marL="457200" rtl="0" algn="l">
              <a:lnSpc>
                <a:spcPct val="100000"/>
              </a:lnSpc>
              <a:spcBef>
                <a:spcPts val="0"/>
              </a:spcBef>
              <a:spcAft>
                <a:spcPts val="0"/>
              </a:spcAft>
              <a:buSzPts val="1100"/>
              <a:buChar char="-"/>
            </a:pPr>
            <a:r>
              <a:rPr lang="en" u="sng">
                <a:solidFill>
                  <a:schemeClr val="hlink"/>
                </a:solidFill>
                <a:hlinkClick r:id="rId2"/>
              </a:rPr>
              <a:t>https://www.epa.gov/pmcourse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Many tools exist today exist to help patients learn about PM and how to mitigate their exposure. </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u="sng">
                <a:solidFill>
                  <a:srgbClr val="005EA2"/>
                </a:solidFill>
                <a:highlight>
                  <a:srgbClr val="FFFFFF"/>
                </a:highlight>
                <a:hlinkClick r:id="rId2">
                  <a:extLst>
                    <a:ext uri="{A12FA001-AC4F-418D-AE19-62706E023703}">
                      <ahyp:hlinkClr val="tx"/>
                    </a:ext>
                  </a:extLst>
                </a:hlinkClick>
              </a:rPr>
              <a:t>Air Quality Guide to Particle Pollution(PDF)</a:t>
            </a:r>
            <a:r>
              <a:rPr lang="en">
                <a:solidFill>
                  <a:srgbClr val="1B1B1B"/>
                </a:solidFill>
                <a:highlight>
                  <a:srgbClr val="FFFFFF"/>
                </a:highlight>
              </a:rPr>
              <a:t>: This guide provides information about ways your patients can protect their health when particle pollution levels reach the unhealthy range and ways to help reduce particle air pollution.</a:t>
            </a:r>
            <a:endParaRPr>
              <a:solidFill>
                <a:srgbClr val="1B1B1B"/>
              </a:solidFill>
              <a:highlight>
                <a:srgbClr val="FFFFFF"/>
              </a:highlight>
            </a:endParaRPr>
          </a:p>
          <a:p>
            <a:pPr indent="-298450" lvl="0" marL="457200" rtl="0" algn="l">
              <a:lnSpc>
                <a:spcPct val="100000"/>
              </a:lnSpc>
              <a:spcBef>
                <a:spcPts val="0"/>
              </a:spcBef>
              <a:spcAft>
                <a:spcPts val="0"/>
              </a:spcAft>
              <a:buSzPts val="1100"/>
              <a:buChar char="●"/>
            </a:pPr>
            <a:r>
              <a:rPr lang="en" u="sng">
                <a:solidFill>
                  <a:srgbClr val="005EA2"/>
                </a:solidFill>
                <a:highlight>
                  <a:srgbClr val="FFFFFF"/>
                </a:highlight>
                <a:hlinkClick r:id="rId3">
                  <a:extLst>
                    <a:ext uri="{A12FA001-AC4F-418D-AE19-62706E023703}">
                      <ahyp:hlinkClr val="tx"/>
                    </a:ext>
                  </a:extLst>
                </a:hlinkClick>
              </a:rPr>
              <a:t>Air Quality Index - A Guide to Air Quality and Your Health (PDF)</a:t>
            </a:r>
            <a:r>
              <a:rPr lang="en">
                <a:solidFill>
                  <a:srgbClr val="1B1B1B"/>
                </a:solidFill>
                <a:highlight>
                  <a:srgbClr val="FFFFFF"/>
                </a:highlight>
              </a:rPr>
              <a:t>: This booklet explains EPA's Air Quality Index (AQI) and the health effects of major air pollutants.</a:t>
            </a:r>
            <a:endParaRPr>
              <a:solidFill>
                <a:srgbClr val="1B1B1B"/>
              </a:solidFill>
              <a:highlight>
                <a:srgbClr val="FFFFFF"/>
              </a:highlight>
            </a:endParaRPr>
          </a:p>
          <a:p>
            <a:pPr indent="-298450" lvl="0" marL="457200" rtl="0" algn="l">
              <a:lnSpc>
                <a:spcPct val="100000"/>
              </a:lnSpc>
              <a:spcBef>
                <a:spcPts val="0"/>
              </a:spcBef>
              <a:spcAft>
                <a:spcPts val="0"/>
              </a:spcAft>
              <a:buSzPts val="1100"/>
              <a:buChar char="●"/>
            </a:pPr>
            <a:r>
              <a:rPr lang="en" u="sng">
                <a:solidFill>
                  <a:srgbClr val="005EA2"/>
                </a:solidFill>
                <a:highlight>
                  <a:srgbClr val="FFFFFF"/>
                </a:highlight>
                <a:hlinkClick r:id="rId4">
                  <a:extLst>
                    <a:ext uri="{A12FA001-AC4F-418D-AE19-62706E023703}">
                      <ahyp:hlinkClr val="tx"/>
                    </a:ext>
                  </a:extLst>
                </a:hlinkClick>
              </a:rPr>
              <a:t>AQI Forecasts: Your Advance Notification About Unhealthy Air (PDF)</a:t>
            </a:r>
            <a:r>
              <a:rPr lang="en">
                <a:solidFill>
                  <a:srgbClr val="1B1B1B"/>
                </a:solidFill>
                <a:highlight>
                  <a:srgbClr val="FFFFFF"/>
                </a:highlight>
              </a:rPr>
              <a:t>: This brochure explains how to use the Air Quality Index and how high levels of ozone and particle matter can affect your health. Learn where this pollution comes from and what you can do to protect yourself when air quality is poor.</a:t>
            </a:r>
            <a:endParaRPr>
              <a:solidFill>
                <a:srgbClr val="1B1B1B"/>
              </a:solidFill>
              <a:highlight>
                <a:srgbClr val="FFFFFF"/>
              </a:highlight>
            </a:endParaRPr>
          </a:p>
          <a:p>
            <a:pPr indent="-298450" lvl="0" marL="457200" rtl="0" algn="l">
              <a:lnSpc>
                <a:spcPct val="100000"/>
              </a:lnSpc>
              <a:spcBef>
                <a:spcPts val="0"/>
              </a:spcBef>
              <a:spcAft>
                <a:spcPts val="0"/>
              </a:spcAft>
              <a:buSzPts val="1100"/>
              <a:buFont typeface="Roboto"/>
              <a:buChar char="●"/>
            </a:pPr>
            <a:r>
              <a:rPr b="1" lang="en">
                <a:solidFill>
                  <a:srgbClr val="1B1B1B"/>
                </a:solidFill>
                <a:highlight>
                  <a:srgbClr val="FFFFFF"/>
                </a:highlight>
              </a:rPr>
              <a:t>Effects of Common Air Pollutants Medical Poster:</a:t>
            </a:r>
            <a:r>
              <a:rPr lang="en">
                <a:solidFill>
                  <a:srgbClr val="1B1B1B"/>
                </a:solidFill>
                <a:highlight>
                  <a:srgbClr val="FFFFFF"/>
                </a:highlight>
              </a:rPr>
              <a:t> This colorful poster is designed for use in patient waiting areas or exam rooms to educate your patients about the health effects of air pollution on the respiratory and cardiovascular systems </a:t>
            </a:r>
            <a:r>
              <a:rPr lang="en" u="sng">
                <a:solidFill>
                  <a:srgbClr val="005EA2"/>
                </a:solidFill>
                <a:highlight>
                  <a:srgbClr val="FFFFFF"/>
                </a:highlight>
                <a:hlinkClick r:id="rId5">
                  <a:extLst>
                    <a:ext uri="{A12FA001-AC4F-418D-AE19-62706E023703}">
                      <ahyp:hlinkClr val="tx"/>
                    </a:ext>
                  </a:extLst>
                </a:hlinkClick>
              </a:rPr>
              <a:t>8.5x11" standard version (PDF)</a:t>
            </a:r>
            <a:r>
              <a:rPr lang="en">
                <a:solidFill>
                  <a:srgbClr val="1B1B1B"/>
                </a:solidFill>
                <a:highlight>
                  <a:srgbClr val="FFFFFF"/>
                </a:highlight>
              </a:rPr>
              <a:t> </a:t>
            </a:r>
            <a:endParaRPr>
              <a:solidFill>
                <a:srgbClr val="1B1B1B"/>
              </a:solidFill>
              <a:highlight>
                <a:srgbClr val="FFFFFF"/>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rgbClr val="FFFFFF"/>
                </a:highlight>
              </a:rPr>
              <a:t>The </a:t>
            </a:r>
            <a:r>
              <a:rPr lang="en" u="sng">
                <a:solidFill>
                  <a:srgbClr val="005EA2"/>
                </a:solidFill>
                <a:highlight>
                  <a:srgbClr val="FFFFFF"/>
                </a:highlight>
                <a:hlinkClick r:id="rId6">
                  <a:extLst>
                    <a:ext uri="{A12FA001-AC4F-418D-AE19-62706E023703}">
                      <ahyp:hlinkClr val="tx"/>
                    </a:ext>
                  </a:extLst>
                </a:hlinkClick>
              </a:rPr>
              <a:t>AirNow Mobile App</a:t>
            </a:r>
            <a:r>
              <a:rPr lang="en">
                <a:solidFill>
                  <a:srgbClr val="1B1B1B"/>
                </a:solidFill>
                <a:highlight>
                  <a:srgbClr val="FFFFFF"/>
                </a:highlight>
              </a:rPr>
              <a:t> provides your patients with real-time air quality information that they can use to protect their health when planning their day. They can get location-specific reports on current air quality and air quality forecasts for both fine particle pollution and ozone.</a:t>
            </a:r>
            <a:endParaRPr>
              <a:solidFill>
                <a:srgbClr val="1B1B1B"/>
              </a:solidFill>
              <a:highlight>
                <a:srgbClr val="FFFFFF"/>
              </a:highlight>
            </a:endParaRPr>
          </a:p>
          <a:p>
            <a:pPr indent="0" lvl="0" marL="457200" rtl="0" algn="l">
              <a:lnSpc>
                <a:spcPct val="100000"/>
              </a:lnSpc>
              <a:spcBef>
                <a:spcPts val="0"/>
              </a:spcBef>
              <a:spcAft>
                <a:spcPts val="0"/>
              </a:spcAft>
              <a:buSzPts val="1100"/>
              <a:buNone/>
            </a:pPr>
            <a:r>
              <a:t/>
            </a:r>
            <a:endParaRPr>
              <a:solidFill>
                <a:srgbClr val="1B1B1B"/>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What can each of us do </a:t>
            </a:r>
            <a:r>
              <a:rPr b="1" lang="en" u="sng">
                <a:solidFill>
                  <a:schemeClr val="dk1"/>
                </a:solidFill>
              </a:rPr>
              <a:t>today</a:t>
            </a:r>
            <a:r>
              <a:rPr b="1" lang="en">
                <a:solidFill>
                  <a:schemeClr val="dk1"/>
                </a:solidFill>
              </a:rPr>
              <a:t>?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All residents, students, and faculty can take an active role today in evaluating current practices and initiating changes to create sustainable, climate-smart healthcare practices which improve the clinical care of current and future patients. This is an opportunity for providers in every field to set a standard of sustainable practices and commitment towards social stewardship that can be modeled by other healthcare professionals and individuals in our communities.</a:t>
            </a:r>
            <a:endParaRPr/>
          </a:p>
        </p:txBody>
      </p:sp>
      <p:sp>
        <p:nvSpPr>
          <p:cNvPr id="163" name="Google Shape;16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rgbClr val="1B1B1B"/>
                </a:solidFill>
                <a:highlight>
                  <a:srgbClr val="FFFFFF"/>
                </a:highlight>
              </a:rPr>
              <a:t>What is particulate matter pollution? </a:t>
            </a:r>
            <a:endParaRPr b="1">
              <a:solidFill>
                <a:srgbClr val="1B1B1B"/>
              </a:solidFill>
              <a:highlight>
                <a:srgbClr val="FFFFFF"/>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rgbClr val="FFFFFF"/>
                </a:highlight>
              </a:rPr>
              <a:t>Particulate matter (PM) pollution is a general term for a mixture of solid and liquid droplets suspended in the air a</a:t>
            </a:r>
            <a:r>
              <a:rPr lang="en">
                <a:solidFill>
                  <a:schemeClr val="dk1"/>
                </a:solidFill>
              </a:rPr>
              <a:t>nd can be made up of hundreds of different chemicals including polycyclic aromatic hydrocarbons (PAHs).</a:t>
            </a:r>
            <a:endParaRPr>
              <a:solidFill>
                <a:schemeClr val="dk1"/>
              </a:solidFill>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rgbClr val="FFFFFF"/>
                </a:highlight>
              </a:rPr>
              <a:t>PM is a major </a:t>
            </a:r>
            <a:r>
              <a:rPr lang="en">
                <a:solidFill>
                  <a:schemeClr val="dk1"/>
                </a:solidFill>
              </a:rPr>
              <a:t>pollutant.</a:t>
            </a:r>
            <a:endParaRPr>
              <a:solidFill>
                <a:srgbClr val="1B1B1B"/>
              </a:solidFill>
              <a:highlight>
                <a:srgbClr val="FFFFFF"/>
              </a:highlight>
            </a:endParaRPr>
          </a:p>
          <a:p>
            <a:pPr indent="-298450" lvl="0" marL="457200" rtl="0" algn="l">
              <a:lnSpc>
                <a:spcPct val="100000"/>
              </a:lnSpc>
              <a:spcBef>
                <a:spcPts val="0"/>
              </a:spcBef>
              <a:spcAft>
                <a:spcPts val="0"/>
              </a:spcAft>
              <a:buClr>
                <a:srgbClr val="1B1B1B"/>
              </a:buClr>
              <a:buSzPts val="1100"/>
              <a:buFont typeface="Roboto"/>
              <a:buChar char="●"/>
            </a:pPr>
            <a:r>
              <a:rPr lang="en">
                <a:solidFill>
                  <a:srgbClr val="1B1B1B"/>
                </a:solidFill>
                <a:highlight>
                  <a:srgbClr val="FFFFFF"/>
                </a:highlight>
              </a:rPr>
              <a:t>Particulate matter is defined by the size of the particles. </a:t>
            </a:r>
            <a:r>
              <a:rPr lang="en">
                <a:solidFill>
                  <a:schemeClr val="dk1"/>
                </a:solidFill>
              </a:rPr>
              <a:t>Fine particles (PM</a:t>
            </a:r>
            <a:r>
              <a:rPr baseline="-25000" lang="en">
                <a:solidFill>
                  <a:schemeClr val="dk1"/>
                </a:solidFill>
              </a:rPr>
              <a:t>2.5</a:t>
            </a:r>
            <a:r>
              <a:rPr lang="en">
                <a:solidFill>
                  <a:schemeClr val="dk1"/>
                </a:solidFill>
              </a:rPr>
              <a:t>) refers to particles that are 2.5 microns (</a:t>
            </a:r>
            <a:r>
              <a:rPr lang="en">
                <a:solidFill>
                  <a:srgbClr val="1B1B1B"/>
                </a:solidFill>
                <a:highlight>
                  <a:srgbClr val="FFFFFF"/>
                </a:highlight>
              </a:rPr>
              <a:t>µm</a:t>
            </a:r>
            <a:r>
              <a:rPr lang="en">
                <a:solidFill>
                  <a:schemeClr val="dk1"/>
                </a:solidFill>
              </a:rPr>
              <a:t>) or less in diameter. Alternatively, a coarse particle (PM</a:t>
            </a:r>
            <a:r>
              <a:rPr baseline="-25000" lang="en">
                <a:solidFill>
                  <a:schemeClr val="dk1"/>
                </a:solidFill>
              </a:rPr>
              <a:t>10</a:t>
            </a:r>
            <a:r>
              <a:rPr lang="en">
                <a:solidFill>
                  <a:schemeClr val="dk1"/>
                </a:solidFill>
              </a:rPr>
              <a:t>) has a diameter of 10 micrometers or less. A micron is a unit of measure for distance. For example, 20 PM</a:t>
            </a:r>
            <a:r>
              <a:rPr baseline="-25000" lang="en">
                <a:solidFill>
                  <a:schemeClr val="dk1"/>
                </a:solidFill>
              </a:rPr>
              <a:t>2.5</a:t>
            </a:r>
            <a:r>
              <a:rPr lang="en">
                <a:solidFill>
                  <a:schemeClr val="dk1"/>
                </a:solidFill>
              </a:rPr>
              <a:t> particles could fit across the width of an average human hair (50-70 microns).</a:t>
            </a:r>
            <a:endParaRPr sz="900">
              <a:solidFill>
                <a:schemeClr val="dk1"/>
              </a:solidFill>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rgbClr val="FFFFFF"/>
                </a:highlight>
              </a:rPr>
              <a:t>Particle pollution comes in many sizes and shapes and can be made up of a number of different components, including acids (sulfuric acid), inorganic compounds (such as ammonium sulfate, ammonium nitrate, and sodium chloride), organic chemicals, soot, metals, soil or dust particles, and biological materials (such as pollen and mold spores).</a:t>
            </a:r>
            <a:endParaRPr>
              <a:solidFill>
                <a:srgbClr val="1B1B1B"/>
              </a:solidFill>
              <a:highlight>
                <a:srgbClr val="FFFFFF"/>
              </a:highlight>
            </a:endParaRPr>
          </a:p>
          <a:p>
            <a:pPr indent="0" lvl="0" marL="0" rtl="0" algn="l">
              <a:lnSpc>
                <a:spcPct val="100000"/>
              </a:lnSpc>
              <a:spcBef>
                <a:spcPts val="0"/>
              </a:spcBef>
              <a:spcAft>
                <a:spcPts val="0"/>
              </a:spcAft>
              <a:buSzPts val="1100"/>
              <a:buNone/>
            </a:pPr>
            <a:r>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
                <a:solidFill>
                  <a:srgbClr val="1B1B1B"/>
                </a:solidFill>
                <a:highlight>
                  <a:schemeClr val="lt1"/>
                </a:highlight>
              </a:rPr>
              <a:t>Where does particulate matter comes from?</a:t>
            </a:r>
            <a:endParaRPr b="1">
              <a:solidFill>
                <a:srgbClr val="1B1B1B"/>
              </a:solidFill>
              <a:highlight>
                <a:schemeClr val="lt1"/>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chemeClr val="lt1"/>
                </a:highlight>
              </a:rPr>
              <a:t>Some particles, known as primary particles, are emitted directly from a source. </a:t>
            </a:r>
            <a:endParaRPr>
              <a:solidFill>
                <a:srgbClr val="1B1B1B"/>
              </a:solidFill>
              <a:highlight>
                <a:schemeClr val="lt1"/>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chemeClr val="lt1"/>
                </a:highlight>
              </a:rPr>
              <a:t>Primary particles from fossil fuel consumption can stem from </a:t>
            </a:r>
            <a:r>
              <a:rPr lang="en">
                <a:solidFill>
                  <a:schemeClr val="dk1"/>
                </a:solidFill>
              </a:rPr>
              <a:t>power plants (coal and natural gas), gasoline/biofuel, and extractive industries (coal/mining/fracking). Particulates generated by human activities include construction of buildings and roads including particles from laying of asphalt and dust from dirt roads. Particles can also be generated from weather events including dust storms and wildfires (which are worsened by climate change).</a:t>
            </a:r>
            <a:endParaRPr>
              <a:solidFill>
                <a:srgbClr val="1B1B1B"/>
              </a:solidFill>
              <a:highlight>
                <a:schemeClr val="lt1"/>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chemeClr val="lt1"/>
                </a:highlight>
              </a:rPr>
              <a:t>Other particles, known as secondary particles, form in complicated atmospheric reactions involving chemicals such as sulfur dioxides and nitrogen oxides that are emitted from power plants, industries and automobiles. Secondary particles make up most of the fine particle pollution in the United States.</a:t>
            </a:r>
            <a:endParaRPr>
              <a:solidFill>
                <a:srgbClr val="1B1B1B"/>
              </a:solidFill>
              <a:highlight>
                <a:schemeClr val="lt1"/>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chemeClr val="lt1"/>
                </a:highlight>
              </a:rPr>
              <a:t>Particulate matter generated in the home can come from cooking, smoking, dusting, and vacuuming can also. </a:t>
            </a:r>
            <a:endParaRPr>
              <a:solidFill>
                <a:srgbClr val="1B1B1B"/>
              </a:solidFill>
              <a:highlight>
                <a:schemeClr val="lt1"/>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chemeClr val="lt1"/>
                </a:highlight>
              </a:rPr>
              <a:t>Particles produced by combustion are more likely to be fine particles, while particles of crustal (earth) and biological origin are more likely to be coarse particles.</a:t>
            </a:r>
            <a:endParaRPr>
              <a:solidFill>
                <a:srgbClr val="1B1B1B"/>
              </a:solidFill>
              <a:highlight>
                <a:schemeClr val="lt1"/>
              </a:highlight>
            </a:endParaRPr>
          </a:p>
          <a:p>
            <a:pPr indent="-298450" lvl="0" marL="457200" rtl="0" algn="l">
              <a:lnSpc>
                <a:spcPct val="100000"/>
              </a:lnSpc>
              <a:spcBef>
                <a:spcPts val="0"/>
              </a:spcBef>
              <a:spcAft>
                <a:spcPts val="0"/>
              </a:spcAft>
              <a:buClr>
                <a:srgbClr val="1B1B1B"/>
              </a:buClr>
              <a:buSzPts val="1100"/>
              <a:buChar char="●"/>
            </a:pPr>
            <a:r>
              <a:rPr lang="en">
                <a:solidFill>
                  <a:srgbClr val="1B1B1B"/>
                </a:solidFill>
                <a:highlight>
                  <a:schemeClr val="lt1"/>
                </a:highlight>
              </a:rPr>
              <a:t>Particle pollution is found everywhere - not just in haze, smoke, and dust, but also in air that looks clean. Particle pollution can occur year-round and presents air quality problems at concentrations found in many major cities throughout the United States. Some particles can remain in the atmosphere for days to weeks. Consequently, particle pollution generated in one area can travel hundreds or thousands of miles and influence the air quality of regions far from the original source.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1B1B1B"/>
              </a:solidFill>
              <a:highlight>
                <a:srgbClr val="FFFFFF"/>
              </a:highlight>
            </a:endParaRPr>
          </a:p>
          <a:p>
            <a:pPr indent="0" lvl="0" marL="0" rtl="0" algn="l">
              <a:lnSpc>
                <a:spcPct val="100000"/>
              </a:lnSpc>
              <a:spcBef>
                <a:spcPts val="0"/>
              </a:spcBef>
              <a:spcAft>
                <a:spcPts val="0"/>
              </a:spcAft>
              <a:buSzPts val="1100"/>
              <a:buNone/>
            </a:pPr>
            <a:r>
              <a:rPr b="1" lang="en">
                <a:solidFill>
                  <a:srgbClr val="1B1B1B"/>
                </a:solidFill>
                <a:highlight>
                  <a:srgbClr val="FFFFFF"/>
                </a:highlight>
              </a:rPr>
              <a:t>Source: </a:t>
            </a:r>
            <a:r>
              <a:rPr lang="en" u="sng">
                <a:solidFill>
                  <a:schemeClr val="hlink"/>
                </a:solidFill>
                <a:highlight>
                  <a:srgbClr val="FFFFFF"/>
                </a:highlight>
                <a:hlinkClick r:id="rId2"/>
              </a:rPr>
              <a:t>https://www.epa.gov/pmcourse/what-particle-pollution</a:t>
            </a:r>
            <a:endParaRPr>
              <a:solidFill>
                <a:srgbClr val="1B1B1B"/>
              </a:solidFill>
              <a:highlight>
                <a:srgbClr val="FFFFFF"/>
              </a:highlight>
            </a:endParaRPr>
          </a:p>
          <a:p>
            <a:pPr indent="0" lvl="0" marL="0" rtl="0" algn="l">
              <a:lnSpc>
                <a:spcPct val="100000"/>
              </a:lnSpc>
              <a:spcBef>
                <a:spcPts val="0"/>
              </a:spcBef>
              <a:spcAft>
                <a:spcPts val="0"/>
              </a:spcAft>
              <a:buSzPts val="1100"/>
              <a:buNone/>
            </a:pPr>
            <a:r>
              <a:t/>
            </a:r>
            <a:endParaRPr>
              <a:solidFill>
                <a:srgbClr val="1B1B1B"/>
              </a:solidFill>
              <a:highlight>
                <a:srgbClr val="FFFFFF"/>
              </a:highlight>
            </a:endParaRPr>
          </a:p>
          <a:p>
            <a:pPr indent="0" lvl="0" marL="0" rtl="0" algn="l">
              <a:lnSpc>
                <a:spcPct val="100000"/>
              </a:lnSpc>
              <a:spcBef>
                <a:spcPts val="0"/>
              </a:spcBef>
              <a:spcAft>
                <a:spcPts val="0"/>
              </a:spcAft>
              <a:buSzPts val="1100"/>
              <a:buNone/>
            </a:pPr>
            <a:r>
              <a:rPr lang="en">
                <a:solidFill>
                  <a:srgbClr val="1B1B1B"/>
                </a:solidFill>
                <a:highlight>
                  <a:srgbClr val="FFFFFF"/>
                </a:highlight>
              </a:rPr>
              <a:t>Additional information of</a:t>
            </a:r>
            <a:r>
              <a:rPr lang="en">
                <a:solidFill>
                  <a:schemeClr val="dk1"/>
                </a:solidFill>
              </a:rPr>
              <a:t> ultrafine particles</a:t>
            </a:r>
            <a:endParaRPr>
              <a:solidFill>
                <a:schemeClr val="dk1"/>
              </a:solidFill>
            </a:endParaRPr>
          </a:p>
          <a:p>
            <a:pPr indent="-298450" lvl="0" marL="457200" rtl="0" algn="l">
              <a:lnSpc>
                <a:spcPct val="100000"/>
              </a:lnSpc>
              <a:spcBef>
                <a:spcPts val="0"/>
              </a:spcBef>
              <a:spcAft>
                <a:spcPts val="0"/>
              </a:spcAft>
              <a:buSzPts val="1100"/>
              <a:buChar char="-"/>
            </a:pPr>
            <a:r>
              <a:rPr lang="en" u="sng">
                <a:solidFill>
                  <a:schemeClr val="hlink"/>
                </a:solidFill>
                <a:hlinkClick r:id="rId3"/>
              </a:rPr>
              <a:t>https://www.nature.com/articles/s12276-020-0403-3</a:t>
            </a:r>
            <a:r>
              <a:rPr lang="en"/>
              <a:t>, </a:t>
            </a:r>
            <a:endParaRPr/>
          </a:p>
          <a:p>
            <a:pPr indent="-298450" lvl="0" marL="457200" rtl="0" algn="l">
              <a:lnSpc>
                <a:spcPct val="100000"/>
              </a:lnSpc>
              <a:spcBef>
                <a:spcPts val="0"/>
              </a:spcBef>
              <a:spcAft>
                <a:spcPts val="0"/>
              </a:spcAft>
              <a:buSzPts val="1100"/>
              <a:buChar char="-"/>
            </a:pPr>
            <a:r>
              <a:rPr lang="en" u="sng">
                <a:solidFill>
                  <a:schemeClr val="hlink"/>
                </a:solidFill>
                <a:hlinkClick r:id="rId4"/>
              </a:rPr>
              <a:t>https://www.jacionline.org/article/S0091-6749(16)30011-2/fulltext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u="sng">
                <a:solidFill>
                  <a:srgbClr val="1155CC"/>
                </a:solidFill>
                <a:hlinkClick r:id="rId5">
                  <a:extLst>
                    <a:ext uri="{A12FA001-AC4F-418D-AE19-62706E023703}">
                      <ahyp:hlinkClr val="tx"/>
                    </a:ext>
                  </a:extLst>
                </a:hlinkClick>
              </a:rPr>
              <a:t>https://www.ncbi.nlm.nih.gov/pmc/articles/PMC8728691/</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What are the health effects of exposure to particulate matter pollution?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Small PM2.5 participles are of particular concern given their ability to travel deep into the respiratory tract with the ability to reach the lungs. </a:t>
            </a:r>
            <a:r>
              <a:rPr lang="en">
                <a:solidFill>
                  <a:srgbClr val="1B1B1B"/>
                </a:solidFill>
                <a:highlight>
                  <a:srgbClr val="FFFFFF"/>
                </a:highlight>
              </a:rPr>
              <a:t>Coarse particles (&gt; 10 µm) cannot travel as deep into the lungs but still have many negative health effects from acute and chronic exposure.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In 2015, the International Agency for Research on Cancer (IARC) published a review concluding that particulate matter in outdoor air pollution causes lung cancer.</a:t>
            </a:r>
            <a:endParaRPr b="1">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
                <a:solidFill>
                  <a:srgbClr val="1B1B1B"/>
                </a:solidFill>
                <a:highlight>
                  <a:srgbClr val="FFFFFF"/>
                </a:highlight>
              </a:rPr>
              <a:t>An extensive body of scientific evidence shows that exposure to fine particles can cause cardiovascular effects, including heart attacks, heart failure, and strokes, which results in hospital admissions, emergency department visits, and, in some cases, premature death.</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
                <a:solidFill>
                  <a:srgbClr val="1B1B1B"/>
                </a:solidFill>
                <a:highlight>
                  <a:srgbClr val="FFFFFF"/>
                </a:highlight>
              </a:rPr>
              <a:t>There is more limited scientific evidence for a broader range of health effects associated with fine particle exposure (e.g., developmental and reproductive effects, cancer) (U.S. EPA, 2009).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
                <a:solidFill>
                  <a:srgbClr val="1B1B1B"/>
                </a:solidFill>
                <a:highlight>
                  <a:srgbClr val="FFFFFF"/>
                </a:highlight>
              </a:rPr>
              <a:t>Source:</a:t>
            </a:r>
            <a:endParaRPr>
              <a:solidFill>
                <a:srgbClr val="1B1B1B"/>
              </a:solidFill>
              <a:highlight>
                <a:srgbClr val="FFFFFF"/>
              </a:highlight>
            </a:endParaRPr>
          </a:p>
          <a:p>
            <a:pPr indent="-298450" lvl="0" marL="457200" rtl="0" algn="l">
              <a:lnSpc>
                <a:spcPct val="100000"/>
              </a:lnSpc>
              <a:spcBef>
                <a:spcPts val="0"/>
              </a:spcBef>
              <a:spcAft>
                <a:spcPts val="0"/>
              </a:spcAft>
              <a:buSzPts val="1100"/>
              <a:buChar char="-"/>
            </a:pPr>
            <a:r>
              <a:rPr lang="en" u="sng">
                <a:solidFill>
                  <a:schemeClr val="hlink"/>
                </a:solidFill>
                <a:highlight>
                  <a:srgbClr val="FFFFFF"/>
                </a:highlight>
                <a:hlinkClick r:id="rId2"/>
              </a:rPr>
              <a:t>https://www.epa.gov/pmcourse/particle-pollution-exposure#intro</a:t>
            </a:r>
            <a:endParaRPr/>
          </a:p>
          <a:p>
            <a:pPr indent="-298450" lvl="0" marL="457200" rtl="0" algn="l">
              <a:lnSpc>
                <a:spcPct val="100000"/>
              </a:lnSpc>
              <a:spcBef>
                <a:spcPts val="0"/>
              </a:spcBef>
              <a:spcAft>
                <a:spcPts val="0"/>
              </a:spcAft>
              <a:buSzPts val="1100"/>
              <a:buChar char="-"/>
            </a:pPr>
            <a:r>
              <a:rPr lang="en" u="sng">
                <a:solidFill>
                  <a:schemeClr val="hlink"/>
                </a:solidFill>
                <a:hlinkClick r:id="rId3"/>
              </a:rPr>
              <a:t>https://publications.iarc.fr/538</a:t>
            </a:r>
            <a:endParaRPr>
              <a:solidFill>
                <a:srgbClr val="1B1B1B"/>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How does climate change affect exposures to PM?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Increasing emissions from fossil fuel-fired power plants due to demand for electricity for cooling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Increasing natural sources of air pollutant emissions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Wildfire smoke induced by drought and heat</a:t>
            </a:r>
            <a:endParaRPr b="1">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Image Source:</a:t>
            </a:r>
            <a:endParaRPr/>
          </a:p>
          <a:p>
            <a:pPr indent="0" lvl="0" marL="0" rtl="0" algn="l">
              <a:lnSpc>
                <a:spcPct val="100000"/>
              </a:lnSpc>
              <a:spcBef>
                <a:spcPts val="0"/>
              </a:spcBef>
              <a:spcAft>
                <a:spcPts val="0"/>
              </a:spcAft>
              <a:buSzPts val="1100"/>
              <a:buNone/>
            </a:pPr>
            <a:r>
              <a:rPr lang="en"/>
              <a:t>-</a:t>
            </a:r>
            <a:r>
              <a:rPr lang="en" u="sng">
                <a:solidFill>
                  <a:schemeClr val="hlink"/>
                </a:solidFill>
                <a:hlinkClick r:id="rId2"/>
              </a:rPr>
              <a:t>https://www.dw.com/en/un-pandemic-did-not-slow-advance-of-climate-change/a-59197095</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400"/>
              </a:spcBef>
              <a:spcAft>
                <a:spcPts val="0"/>
              </a:spcAft>
              <a:buClr>
                <a:schemeClr val="dk1"/>
              </a:buClr>
              <a:buSzPts val="1100"/>
              <a:buFont typeface="Arial"/>
              <a:buNone/>
            </a:pPr>
            <a:r>
              <a:rPr lang="en">
                <a:solidFill>
                  <a:schemeClr val="dk1"/>
                </a:solidFill>
              </a:rPr>
              <a:t>The World Health Organization has estimated that long-term PM2.5 exposure is responsible for approximately 5% of all cancers of the trachea, bronchus, and lung</a:t>
            </a:r>
            <a:endParaRPr b="1">
              <a:solidFill>
                <a:schemeClr val="dk1"/>
              </a:solidFill>
              <a:highlight>
                <a:srgbClr val="FFFFFF"/>
              </a:highlight>
            </a:endParaRPr>
          </a:p>
          <a:p>
            <a:pPr indent="0" lvl="0" marL="0" rtl="0" algn="l">
              <a:lnSpc>
                <a:spcPct val="100000"/>
              </a:lnSpc>
              <a:spcBef>
                <a:spcPts val="1400"/>
              </a:spcBef>
              <a:spcAft>
                <a:spcPts val="0"/>
              </a:spcAft>
              <a:buClr>
                <a:schemeClr val="dk1"/>
              </a:buClr>
              <a:buSzPts val="1100"/>
              <a:buFont typeface="Arial"/>
              <a:buNone/>
            </a:pPr>
            <a:r>
              <a:rPr b="1" lang="en">
                <a:solidFill>
                  <a:schemeClr val="dk1"/>
                </a:solidFill>
                <a:highlight>
                  <a:srgbClr val="FFFFFF"/>
                </a:highlight>
              </a:rPr>
              <a:t>Objectives: </a:t>
            </a:r>
            <a:r>
              <a:rPr lang="en">
                <a:solidFill>
                  <a:schemeClr val="dk1"/>
                </a:solidFill>
                <a:highlight>
                  <a:srgbClr val="FFFFFF"/>
                </a:highlight>
              </a:rPr>
              <a:t>This study by Turner et al examined the association between mean long-term ambient PM(2.5) concentrations and lung cancer mortality among 188,699 lifelong never-smokers drawn from the nearly 1.2 million Cancer Prevention Study-II participants enrolled by the American Cancer Society in 1982 and followed prospectively through 2008.</a:t>
            </a:r>
            <a:endParaRPr>
              <a:solidFill>
                <a:schemeClr val="dk1"/>
              </a:solidFill>
              <a:highlight>
                <a:srgbClr val="FFFFFF"/>
              </a:highlight>
            </a:endParaRPr>
          </a:p>
          <a:p>
            <a:pPr indent="0" lvl="0" marL="0" rtl="0" algn="l">
              <a:lnSpc>
                <a:spcPct val="100000"/>
              </a:lnSpc>
              <a:spcBef>
                <a:spcPts val="1400"/>
              </a:spcBef>
              <a:spcAft>
                <a:spcPts val="0"/>
              </a:spcAft>
              <a:buClr>
                <a:schemeClr val="dk1"/>
              </a:buClr>
              <a:buSzPts val="1100"/>
              <a:buFont typeface="Arial"/>
              <a:buNone/>
            </a:pPr>
            <a:r>
              <a:rPr b="1" lang="en">
                <a:solidFill>
                  <a:schemeClr val="dk1"/>
                </a:solidFill>
                <a:highlight>
                  <a:srgbClr val="FFFFFF"/>
                </a:highlight>
              </a:rPr>
              <a:t>Study population: </a:t>
            </a:r>
            <a:r>
              <a:rPr lang="en">
                <a:solidFill>
                  <a:schemeClr val="dk1"/>
                </a:solidFill>
              </a:rPr>
              <a:t>Studied nearly 1.2 million participants enrolled by over 77,000 volunteers in 1982 spanning all 50 states and the District of Columbia and Puerto Rico. The following groups were excluded: current or former cigarette smokers (702,427); individuals with missing data on vital status (46); prevalent cancer (except nonmelanoma skin cancer) at enrollment (33,852); missing ZIP code (39,093) or county (9,552) data</a:t>
            </a:r>
            <a:endParaRPr>
              <a:solidFill>
                <a:schemeClr val="dk1"/>
              </a:solidFill>
              <a:highlight>
                <a:srgbClr val="FFFFFF"/>
              </a:highlight>
            </a:endParaRPr>
          </a:p>
          <a:p>
            <a:pPr indent="0" lvl="0" marL="0" rtl="0" algn="l">
              <a:lnSpc>
                <a:spcPct val="100000"/>
              </a:lnSpc>
              <a:spcBef>
                <a:spcPts val="1400"/>
              </a:spcBef>
              <a:spcAft>
                <a:spcPts val="0"/>
              </a:spcAft>
              <a:buClr>
                <a:schemeClr val="dk1"/>
              </a:buClr>
              <a:buSzPts val="1100"/>
              <a:buFont typeface="Arial"/>
              <a:buNone/>
            </a:pPr>
            <a:r>
              <a:rPr b="1" lang="en">
                <a:solidFill>
                  <a:schemeClr val="dk1"/>
                </a:solidFill>
                <a:highlight>
                  <a:srgbClr val="FFFFFF"/>
                </a:highlight>
              </a:rPr>
              <a:t>Measurements and main results: </a:t>
            </a:r>
            <a:r>
              <a:rPr lang="en">
                <a:solidFill>
                  <a:schemeClr val="dk1"/>
                </a:solidFill>
                <a:highlight>
                  <a:srgbClr val="FFFFFF"/>
                </a:highlight>
              </a:rPr>
              <a:t>A total of 1,100 lung cancer deaths were observed during the 26-year follow-up period. Each 10 μg/m(3) increase in PM(2.5) concentrations was associated with a 15-27% increase in lung cancer mortality. The association between PM(2.5) and lung cancer mortality was similar in men and women and across categories of attained age and educational attainment, but was stronger in those with a normal body mass index and a history of chronic lung disease at enrollment (P &lt; 0.05).</a:t>
            </a:r>
            <a:endParaRPr>
              <a:solidFill>
                <a:schemeClr val="dk1"/>
              </a:solidFill>
              <a:highlight>
                <a:srgbClr val="FFFFFF"/>
              </a:highlight>
            </a:endParaRPr>
          </a:p>
          <a:p>
            <a:pPr indent="0" lvl="0" marL="0" rtl="0" algn="l">
              <a:lnSpc>
                <a:spcPct val="100000"/>
              </a:lnSpc>
              <a:spcBef>
                <a:spcPts val="1400"/>
              </a:spcBef>
              <a:spcAft>
                <a:spcPts val="0"/>
              </a:spcAft>
              <a:buClr>
                <a:schemeClr val="dk1"/>
              </a:buClr>
              <a:buSzPts val="1100"/>
              <a:buFont typeface="Arial"/>
              <a:buNone/>
            </a:pPr>
            <a:r>
              <a:rPr b="1" lang="en">
                <a:solidFill>
                  <a:schemeClr val="dk1"/>
                </a:solidFill>
                <a:highlight>
                  <a:srgbClr val="FFFFFF"/>
                </a:highlight>
              </a:rPr>
              <a:t>C</a:t>
            </a:r>
            <a:r>
              <a:rPr b="1" lang="en">
                <a:solidFill>
                  <a:schemeClr val="dk1"/>
                </a:solidFill>
              </a:rPr>
              <a:t>onclusion:</a:t>
            </a:r>
            <a:r>
              <a:rPr lang="en">
                <a:solidFill>
                  <a:schemeClr val="dk1"/>
                </a:solidFill>
              </a:rPr>
              <a:t> Positive associations noted between mean long-term ambient PM2.5 concentrations and lung cancer mortality in lifelong never-smokers, emphasizing that ambient concentrations of PM2.5 measured in recent decades are associated with small but measurable increases in lung cancer mortality. However, the magnitude of lung cancer risk associated with exposure to PM2.5 is notably smaller than that caused by active smoking</a:t>
            </a:r>
            <a:endParaRPr>
              <a:solidFill>
                <a:schemeClr val="dk1"/>
              </a:solidFill>
            </a:endParaRPr>
          </a:p>
          <a:p>
            <a:pPr indent="0" lvl="0" marL="0" rtl="0" algn="l">
              <a:lnSpc>
                <a:spcPct val="100000"/>
              </a:lnSpc>
              <a:spcBef>
                <a:spcPts val="1400"/>
              </a:spcBef>
              <a:spcAft>
                <a:spcPts val="0"/>
              </a:spcAft>
              <a:buSzPts val="1100"/>
              <a:buNone/>
            </a:pPr>
            <a:r>
              <a:rPr b="1" lang="en">
                <a:solidFill>
                  <a:schemeClr val="dk1"/>
                </a:solidFill>
              </a:rPr>
              <a:t>Source: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highlight>
                  <a:srgbClr val="FFFFFF"/>
                </a:highlight>
              </a:rPr>
              <a:t>Turner MC, Krewski D, Pope CA 3rd, Chen Y, Gapstur SM, Thun MJ. Long-term ambient fine particulate matter air pollution and lung cancer in a large cohort of never-smokers. Am J Respir Crit Care Med. 2011 Dec 15;184(12):1374-81. doi: 10.1164/rccm.201106-1011OC. Epub 2011 Oct 6. PMID: 21980033.</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What is the risk of lung cancer with exposure to particulate matter?</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There have been several meta-analyses published over the last decade summarising the evidence for the positive association of particulate matter with lung cancer risk</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This 2021 meta-analysis from Ciabittini and colleagues included cohort studies published since 2004, which evaluated risk of lung cancer incidence or mortality with PM2.5 or PM10</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All included studies adjusted for potential confounders of smoking status and socioeconomic status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found the relative risk for every 10-μg/m3 increase in PM2.5 = 1.16. For PM10 = 1.23</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Looking at studies by region, the associated risk appeared to be greatest in East Asian cohorts, compared to North America, and lowest in European studies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authors also analysed risk of mortality and incidence separately, which suggested a higher risk for lung cancer mortality. If true, this could be a result of impact of PM on severity of disease, or could due to the effect of confounders - for example the impact of socioeconomic status on cancer outcomes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Source: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Ciabattini M, Rizzello E, Lucaroni F, Palombi L, Boffetta. Systematic review and meta-analysis of recent high-quality studies on exposure to particulate matter and risk of lung cancer. Environmental Research 2021;196:110440  </a:t>
            </a:r>
            <a:r>
              <a:rPr lang="en">
                <a:solidFill>
                  <a:schemeClr val="dk1"/>
                </a:solidFill>
                <a:uFill>
                  <a:noFill/>
                </a:uFill>
                <a:hlinkClick r:id="rId2">
                  <a:extLst>
                    <a:ext uri="{A12FA001-AC4F-418D-AE19-62706E023703}">
                      <ahyp:hlinkClr val="tx"/>
                    </a:ext>
                  </a:extLst>
                </a:hlinkClick>
              </a:rPr>
              <a:t>https://doi.org/10.1016/j.envres.2020.110440</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What is the global burden of disease attributable to air pollution? </a:t>
            </a:r>
            <a:endParaRPr b="1"/>
          </a:p>
          <a:p>
            <a:pPr indent="-298450" lvl="0" marL="457200" rtl="0" algn="l">
              <a:lnSpc>
                <a:spcPct val="100000"/>
              </a:lnSpc>
              <a:spcBef>
                <a:spcPts val="0"/>
              </a:spcBef>
              <a:spcAft>
                <a:spcPts val="0"/>
              </a:spcAft>
              <a:buSzPts val="1100"/>
              <a:buChar char="-"/>
            </a:pPr>
            <a:r>
              <a:rPr lang="en"/>
              <a:t>In 2017, the Lancet published a report evaluating “</a:t>
            </a:r>
            <a:r>
              <a:rPr lang="en">
                <a:solidFill>
                  <a:schemeClr val="dk1"/>
                </a:solidFill>
              </a:rPr>
              <a:t>spatial and temporal trends in mortality and burden of disease attributable to ambient air pollution from 1990 to 2015 at global, regional, and country levels.”</a:t>
            </a:r>
            <a:endParaRPr>
              <a:solidFill>
                <a:schemeClr val="dk1"/>
              </a:solidFill>
            </a:endParaRPr>
          </a:p>
          <a:p>
            <a:pPr indent="-298450" lvl="0" marL="457200" rtl="0" algn="l">
              <a:lnSpc>
                <a:spcPct val="100000"/>
              </a:lnSpc>
              <a:spcBef>
                <a:spcPts val="0"/>
              </a:spcBef>
              <a:spcAft>
                <a:spcPts val="0"/>
              </a:spcAft>
              <a:buSzPts val="1100"/>
              <a:buChar char="-"/>
            </a:pPr>
            <a:r>
              <a:rPr lang="en"/>
              <a:t>They noted that deaths attributable to ambient PM2.5 have increased from 3.5 million in 1990 to an estimated 4.2 million in 2015, or 7.6% of total global deaths. </a:t>
            </a:r>
            <a:endParaRPr/>
          </a:p>
          <a:p>
            <a:pPr indent="-298450" lvl="0" marL="457200" rtl="0" algn="l">
              <a:lnSpc>
                <a:spcPct val="100000"/>
              </a:lnSpc>
              <a:spcBef>
                <a:spcPts val="0"/>
              </a:spcBef>
              <a:spcAft>
                <a:spcPts val="0"/>
              </a:spcAft>
              <a:buSzPts val="1100"/>
              <a:buChar char="-"/>
            </a:pPr>
            <a:r>
              <a:rPr lang="en"/>
              <a:t>As a result, this is the 5th ranked global risk factor of 2015 for mortality</a:t>
            </a:r>
            <a:endParaRPr/>
          </a:p>
          <a:p>
            <a:pPr indent="-298450" lvl="0" marL="457200" rtl="0" algn="l">
              <a:lnSpc>
                <a:spcPct val="100000"/>
              </a:lnSpc>
              <a:spcBef>
                <a:spcPts val="0"/>
              </a:spcBef>
              <a:spcAft>
                <a:spcPts val="0"/>
              </a:spcAft>
              <a:buSzPts val="1100"/>
              <a:buChar char="-"/>
            </a:pPr>
            <a:r>
              <a:rPr lang="en"/>
              <a:t>Exposure to ozone also attributed to additional 254,000 deaths.</a:t>
            </a:r>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 World Bank high-income countries, ambient PM</a:t>
            </a:r>
            <a:r>
              <a:rPr baseline="-25000" lang="en">
                <a:solidFill>
                  <a:schemeClr val="dk1"/>
                </a:solidFill>
              </a:rPr>
              <a:t>2·5</a:t>
            </a:r>
            <a:r>
              <a:rPr lang="en">
                <a:solidFill>
                  <a:schemeClr val="dk1"/>
                </a:solidFill>
              </a:rPr>
              <a:t> exposure contributed to 4·3% of all deaths, 9·0% in upper-middle-income, 8·7% in lower-middle-income, and 4·9% in low-income countries. </a:t>
            </a:r>
            <a:endParaRPr/>
          </a:p>
          <a:p>
            <a:pPr indent="-298450" lvl="0" marL="457200" rtl="0" algn="l">
              <a:lnSpc>
                <a:spcPct val="100000"/>
              </a:lnSpc>
              <a:spcBef>
                <a:spcPts val="0"/>
              </a:spcBef>
              <a:spcAft>
                <a:spcPts val="0"/>
              </a:spcAft>
              <a:buSzPts val="1100"/>
              <a:buChar char="-"/>
            </a:pPr>
            <a:r>
              <a:rPr lang="en"/>
              <a:t>From a global perspective, exposure to ambient air pollution and its associated burden of disease can be decreased at a national and subnational level via policies that promote aggressive air quality management programs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Source</a:t>
            </a:r>
            <a:r>
              <a:rPr lang="en"/>
              <a:t>:</a:t>
            </a:r>
            <a:endParaRPr/>
          </a:p>
          <a:p>
            <a:pPr indent="-298450" lvl="0" marL="457200" rtl="0" algn="l">
              <a:lnSpc>
                <a:spcPct val="100000"/>
              </a:lnSpc>
              <a:spcBef>
                <a:spcPts val="0"/>
              </a:spcBef>
              <a:spcAft>
                <a:spcPts val="0"/>
              </a:spcAft>
              <a:buSzPts val="1100"/>
              <a:buChar char="-"/>
            </a:pPr>
            <a:r>
              <a:rPr lang="en">
                <a:solidFill>
                  <a:schemeClr val="dk1"/>
                </a:solidFill>
              </a:rPr>
              <a:t>Cohen et al. </a:t>
            </a:r>
            <a:r>
              <a:rPr lang="en" u="sng">
                <a:solidFill>
                  <a:schemeClr val="hlink"/>
                </a:solidFill>
                <a:hlinkClick r:id="rId2"/>
              </a:rPr>
              <a:t>Estimates and 25-year trends of the global burden of disease attributable to ambient air pollution: an analysis of data from the Global Burden of Diseases Study 2015</a:t>
            </a:r>
            <a:r>
              <a:rPr lang="en">
                <a:solidFill>
                  <a:schemeClr val="dk1"/>
                </a:solidFill>
              </a:rPr>
              <a:t>. Lancet 2017;389(10082):1907-1918</a:t>
            </a:r>
            <a:endParaRPr>
              <a:solidFill>
                <a:schemeClr val="dk1"/>
              </a:solidFill>
            </a:endParaRPr>
          </a:p>
          <a:p>
            <a:pPr indent="0" lvl="0" marL="0" rtl="0" algn="l">
              <a:lnSpc>
                <a:spcPct val="100000"/>
              </a:lnSpc>
              <a:spcBef>
                <a:spcPts val="0"/>
              </a:spcBef>
              <a:spcAft>
                <a:spcPts val="0"/>
              </a:spcAft>
              <a:buSzPts val="1100"/>
              <a:buNone/>
            </a:pPr>
            <a:r>
              <a:rPr b="1" lang="en">
                <a:solidFill>
                  <a:schemeClr val="dk1"/>
                </a:solidFill>
              </a:rPr>
              <a:t>Further resources:</a:t>
            </a:r>
            <a:endParaRPr b="1">
              <a:solidFill>
                <a:schemeClr val="dk1"/>
              </a:solidFill>
            </a:endParaRPr>
          </a:p>
          <a:p>
            <a:pPr indent="-298450" lvl="0" marL="457200" rtl="0" algn="l">
              <a:lnSpc>
                <a:spcPct val="100000"/>
              </a:lnSpc>
              <a:spcBef>
                <a:spcPts val="0"/>
              </a:spcBef>
              <a:spcAft>
                <a:spcPts val="0"/>
              </a:spcAft>
              <a:buSzPts val="1100"/>
              <a:buChar char="-"/>
            </a:pPr>
            <a:r>
              <a:rPr lang="en" u="sng">
                <a:solidFill>
                  <a:schemeClr val="hlink"/>
                </a:solidFill>
                <a:hlinkClick r:id="rId3"/>
              </a:rPr>
              <a:t>https://www.thelancet.com/action/showPdf?pii=S0140-6736%2820%2930752-2</a:t>
            </a:r>
            <a:r>
              <a:rPr lang="en">
                <a:solidFill>
                  <a:schemeClr val="dk1"/>
                </a:solidFill>
              </a:rPr>
              <a:t> - 2019 GBD paper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u="sng">
                <a:solidFill>
                  <a:schemeClr val="hlink"/>
                </a:solidFill>
                <a:hlinkClick r:id="rId4"/>
              </a:rPr>
              <a:t>https://ourworldindata.org/data-review-air-pollution-deaths</a:t>
            </a:r>
            <a:r>
              <a:rPr lang="en">
                <a:solidFill>
                  <a:schemeClr val="dk1"/>
                </a:solidFill>
              </a:rPr>
              <a:t> - data review up to 2021, summarising evidence on air pollution related mortality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Climate change further magnifies health disparities, as the effects have a disproportionate impact on the most vulnerable populations (e.g., older populations, children, low-income populations, ethnic minorities, and patients with chronic conditions, including cancer) who are the least equipped to deal with these effects.</a:t>
            </a:r>
            <a:endParaRPr>
              <a:solidFill>
                <a:schemeClr val="dk1"/>
              </a:solidFill>
            </a:endParaRPr>
          </a:p>
          <a:p>
            <a:pPr indent="0" lvl="0" marL="0" rtl="0" algn="l">
              <a:lnSpc>
                <a:spcPct val="115000"/>
              </a:lnSpc>
              <a:spcBef>
                <a:spcPts val="1200"/>
              </a:spcBef>
              <a:spcAft>
                <a:spcPts val="0"/>
              </a:spcAft>
              <a:buSzPts val="1100"/>
              <a:buNone/>
            </a:pPr>
            <a:r>
              <a:rPr lang="en">
                <a:solidFill>
                  <a:schemeClr val="dk1"/>
                </a:solidFill>
              </a:rPr>
              <a:t>Evidence supports that low-income communities and communities of color are disproportionately exposed to PM</a:t>
            </a:r>
            <a:r>
              <a:rPr baseline="-25000" lang="en">
                <a:solidFill>
                  <a:schemeClr val="dk1"/>
                </a:solidFill>
              </a:rPr>
              <a:t>2.5</a:t>
            </a:r>
            <a:r>
              <a:rPr lang="en">
                <a:solidFill>
                  <a:schemeClr val="dk1"/>
                </a:solidFill>
              </a:rPr>
              <a:t>, and thus more likely to be impacted by the ill effects of chronic air pollution and wildfire exposure.</a:t>
            </a:r>
            <a:endParaRPr>
              <a:solidFill>
                <a:schemeClr val="dk1"/>
              </a:solidFill>
            </a:endParaRPr>
          </a:p>
          <a:p>
            <a:pPr indent="0" lvl="0" marL="0" rtl="0" algn="l">
              <a:lnSpc>
                <a:spcPct val="115000"/>
              </a:lnSpc>
              <a:spcBef>
                <a:spcPts val="1200"/>
              </a:spcBef>
              <a:spcAft>
                <a:spcPts val="0"/>
              </a:spcAft>
              <a:buSzPts val="1100"/>
              <a:buNone/>
            </a:pPr>
            <a:r>
              <a:rPr b="1" lang="en">
                <a:solidFill>
                  <a:schemeClr val="dk1"/>
                </a:solidFill>
              </a:rPr>
              <a:t>Sources: </a:t>
            </a:r>
            <a:endParaRPr b="1">
              <a:solidFill>
                <a:schemeClr val="dk1"/>
              </a:solidFill>
            </a:endParaRPr>
          </a:p>
          <a:p>
            <a:pPr indent="-298450" lvl="0" marL="457200" marR="76200" rtl="0" algn="r">
              <a:lnSpc>
                <a:spcPct val="135000"/>
              </a:lnSpc>
              <a:spcBef>
                <a:spcPts val="1200"/>
              </a:spcBef>
              <a:spcAft>
                <a:spcPts val="0"/>
              </a:spcAft>
              <a:buClr>
                <a:schemeClr val="dk1"/>
              </a:buClr>
              <a:buSzPts val="1100"/>
              <a:buChar char="-"/>
            </a:pPr>
            <a:r>
              <a:rPr lang="en">
                <a:solidFill>
                  <a:schemeClr val="dk1"/>
                </a:solidFill>
              </a:rPr>
              <a:t>1.</a:t>
            </a:r>
            <a:endParaRPr>
              <a:solidFill>
                <a:schemeClr val="dk1"/>
              </a:solidFill>
            </a:endParaRPr>
          </a:p>
          <a:p>
            <a:pPr indent="-298450" lvl="0" marL="457200" marR="50800" rtl="0" algn="l">
              <a:lnSpc>
                <a:spcPct val="135000"/>
              </a:lnSpc>
              <a:spcBef>
                <a:spcPts val="0"/>
              </a:spcBef>
              <a:spcAft>
                <a:spcPts val="0"/>
              </a:spcAft>
              <a:buClr>
                <a:schemeClr val="dk1"/>
              </a:buClr>
              <a:buSzPts val="1100"/>
              <a:buChar char="-"/>
            </a:pPr>
            <a:r>
              <a:rPr lang="en">
                <a:solidFill>
                  <a:schemeClr val="dk1"/>
                </a:solidFill>
              </a:rPr>
              <a:t>Castillo MD, Kinney PL, Southerland V, et al. Estimating Intra-Urban Inequities in PM2.5-Attributable Health Impacts: A Case Study for Washington, DC. </a:t>
            </a:r>
            <a:r>
              <a:rPr i="1" lang="en">
                <a:solidFill>
                  <a:schemeClr val="dk1"/>
                </a:solidFill>
              </a:rPr>
              <a:t>GeoHealth</a:t>
            </a:r>
            <a:r>
              <a:rPr lang="en">
                <a:solidFill>
                  <a:schemeClr val="dk1"/>
                </a:solidFill>
              </a:rPr>
              <a:t>. 2021;5(11):e2021GH000431. doi:</a:t>
            </a:r>
            <a:r>
              <a:rPr lang="en" u="sng">
                <a:solidFill>
                  <a:schemeClr val="dk1"/>
                </a:solidFill>
                <a:hlinkClick r:id="rId2">
                  <a:extLst>
                    <a:ext uri="{A12FA001-AC4F-418D-AE19-62706E023703}">
                      <ahyp:hlinkClr val="tx"/>
                    </a:ext>
                  </a:extLst>
                </a:hlinkClick>
              </a:rPr>
              <a:t>10.1029/2021GH000431</a:t>
            </a:r>
            <a:endParaRPr>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Keane RE, Karau E. Evaluating the ecological benefits of wildfire by integrating fire and ecosystem simulation models. </a:t>
            </a:r>
            <a:r>
              <a:rPr i="1" lang="en">
                <a:solidFill>
                  <a:schemeClr val="dk1"/>
                </a:solidFill>
              </a:rPr>
              <a:t>Ecological Modelling</a:t>
            </a:r>
            <a:r>
              <a:rPr lang="en">
                <a:solidFill>
                  <a:schemeClr val="dk1"/>
                </a:solidFill>
              </a:rPr>
              <a:t>. 2010;221(8):1162-1172. doi:10.1016/j.ecolmodel.2010.01.008</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Liu JC, Wilson A, Mickley LJ, et al. Who Among the Elderly Is Most Vulnerable to Exposure to and Health Risks of Fine Particulate Matter From Wildfire Smoke? </a:t>
            </a:r>
            <a:r>
              <a:rPr i="1" lang="en">
                <a:solidFill>
                  <a:schemeClr val="dk1"/>
                </a:solidFill>
              </a:rPr>
              <a:t>American Journal of Epidemiology</a:t>
            </a:r>
            <a:r>
              <a:rPr lang="en">
                <a:solidFill>
                  <a:schemeClr val="dk1"/>
                </a:solidFill>
              </a:rPr>
              <a:t>. 2017;186(6):730-735. doi:10.1093/aje/kwx141</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Ragavan MI, Marcil LE, Garg A. Climate Change as a Social Determinant of Health. </a:t>
            </a:r>
            <a:r>
              <a:rPr i="1" lang="en">
                <a:solidFill>
                  <a:schemeClr val="dk1"/>
                </a:solidFill>
              </a:rPr>
              <a:t>Pediatrics</a:t>
            </a:r>
            <a:r>
              <a:rPr lang="en">
                <a:solidFill>
                  <a:schemeClr val="dk1"/>
                </a:solidFill>
              </a:rPr>
              <a:t>. 2020;145(5):e20193169. doi:10.1542/peds.2019-3169</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Vereinte Nationen, ed. </a:t>
            </a:r>
            <a:r>
              <a:rPr i="1" lang="en">
                <a:solidFill>
                  <a:schemeClr val="dk1"/>
                </a:solidFill>
              </a:rPr>
              <a:t>Climate Change Resilience: An Opportunity for Reducing Inequalities</a:t>
            </a:r>
            <a:r>
              <a:rPr lang="en">
                <a:solidFill>
                  <a:schemeClr val="dk1"/>
                </a:solidFill>
              </a:rPr>
              <a:t>. United Nations; 2016.</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Levy BS, Patz JA. Climate Change, Human Rights, and Social Justice. </a:t>
            </a:r>
            <a:r>
              <a:rPr i="1" lang="en">
                <a:solidFill>
                  <a:schemeClr val="dk1"/>
                </a:solidFill>
              </a:rPr>
              <a:t>Annals of Global Health</a:t>
            </a:r>
            <a:r>
              <a:rPr lang="en">
                <a:solidFill>
                  <a:schemeClr val="dk1"/>
                </a:solidFill>
              </a:rPr>
              <a:t>. 2015;81(3):310-322. doi:10.1016/j.aogh.2015.08.008</a:t>
            </a:r>
            <a:endParaRPr>
              <a:solidFill>
                <a:schemeClr val="dk1"/>
              </a:solidFill>
            </a:endParaRPr>
          </a:p>
          <a:p>
            <a:pPr indent="0" lvl="0" marL="0" rtl="0" algn="l">
              <a:lnSpc>
                <a:spcPct val="115000"/>
              </a:lnSpc>
              <a:spcBef>
                <a:spcPts val="1200"/>
              </a:spcBef>
              <a:spcAft>
                <a:spcPts val="1200"/>
              </a:spcAft>
              <a:buSzPts val="1100"/>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0" name="Google Shape;2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s://www.epa.gov/pmcourse" TargetMode="External"/><Relationship Id="rId5"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2111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sz="4400"/>
              <a:t>Particulate Matter and </a:t>
            </a:r>
            <a:endParaRPr b="1" sz="4400"/>
          </a:p>
          <a:p>
            <a:pPr indent="0" lvl="0" marL="0" rtl="0" algn="ctr">
              <a:lnSpc>
                <a:spcPct val="100000"/>
              </a:lnSpc>
              <a:spcBef>
                <a:spcPts val="0"/>
              </a:spcBef>
              <a:spcAft>
                <a:spcPts val="0"/>
              </a:spcAft>
              <a:buSzPts val="5200"/>
              <a:buNone/>
            </a:pPr>
            <a:r>
              <a:rPr b="1" lang="en" sz="4400"/>
              <a:t>Lung Cancer</a:t>
            </a:r>
            <a:endParaRPr b="1" sz="4400"/>
          </a:p>
        </p:txBody>
      </p:sp>
      <p:sp>
        <p:nvSpPr>
          <p:cNvPr id="61" name="Google Shape;61;p14"/>
          <p:cNvSpPr txBox="1"/>
          <p:nvPr>
            <p:ph idx="1" type="subTitle"/>
          </p:nvPr>
        </p:nvSpPr>
        <p:spPr>
          <a:xfrm>
            <a:off x="311700" y="2300725"/>
            <a:ext cx="8520600" cy="12867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lnSpc>
                <a:spcPct val="115000"/>
              </a:lnSpc>
              <a:spcBef>
                <a:spcPts val="0"/>
              </a:spcBef>
              <a:spcAft>
                <a:spcPts val="0"/>
              </a:spcAft>
              <a:buClr>
                <a:schemeClr val="dk1"/>
              </a:buClr>
              <a:buSzPct val="100000"/>
              <a:buFont typeface="Arial"/>
              <a:buNone/>
            </a:pPr>
            <a:r>
              <a:rPr b="1" lang="en" sz="1100">
                <a:solidFill>
                  <a:schemeClr val="dk1"/>
                </a:solidFill>
              </a:rPr>
              <a:t>Authors: </a:t>
            </a:r>
            <a:endParaRPr sz="1100">
              <a:solidFill>
                <a:schemeClr val="dk1"/>
              </a:solidFill>
            </a:endParaRPr>
          </a:p>
          <a:p>
            <a:pPr indent="0" lvl="0" marL="0" rtl="0" algn="ctr">
              <a:lnSpc>
                <a:spcPct val="115000"/>
              </a:lnSpc>
              <a:spcBef>
                <a:spcPts val="0"/>
              </a:spcBef>
              <a:spcAft>
                <a:spcPts val="0"/>
              </a:spcAft>
              <a:buSzPct val="100000"/>
              <a:buNone/>
            </a:pPr>
            <a:r>
              <a:rPr lang="en" sz="1100">
                <a:solidFill>
                  <a:schemeClr val="dk1"/>
                </a:solidFill>
              </a:rPr>
              <a:t>Katie E. Lichter MD,MPH, University of California of San Francisco</a:t>
            </a:r>
            <a:endParaRPr sz="1100">
              <a:solidFill>
                <a:schemeClr val="dk1"/>
              </a:solidFill>
            </a:endParaRPr>
          </a:p>
          <a:p>
            <a:pPr indent="0" lvl="0" marL="0" rtl="0" algn="ctr">
              <a:lnSpc>
                <a:spcPct val="115000"/>
              </a:lnSpc>
              <a:spcBef>
                <a:spcPts val="0"/>
              </a:spcBef>
              <a:spcAft>
                <a:spcPts val="0"/>
              </a:spcAft>
              <a:buSzPct val="100000"/>
              <a:buNone/>
            </a:pPr>
            <a:r>
              <a:rPr lang="en" sz="1100">
                <a:solidFill>
                  <a:schemeClr val="dk1"/>
                </a:solidFill>
              </a:rPr>
              <a:t>Sri Radhakrishnan, MD, University of Texas Southwestern</a:t>
            </a:r>
            <a:endParaRPr sz="1100">
              <a:solidFill>
                <a:schemeClr val="dk1"/>
              </a:solidFill>
            </a:endParaRPr>
          </a:p>
          <a:p>
            <a:pPr indent="0" lvl="0" marL="0" rtl="0" algn="ctr">
              <a:lnSpc>
                <a:spcPct val="115000"/>
              </a:lnSpc>
              <a:spcBef>
                <a:spcPts val="0"/>
              </a:spcBef>
              <a:spcAft>
                <a:spcPts val="0"/>
              </a:spcAft>
              <a:buClr>
                <a:schemeClr val="dk1"/>
              </a:buClr>
              <a:buSzPct val="100000"/>
              <a:buFont typeface="Arial"/>
              <a:buNone/>
            </a:pPr>
            <a:r>
              <a:rPr lang="en" sz="1100">
                <a:solidFill>
                  <a:schemeClr val="dk1"/>
                </a:solidFill>
              </a:rPr>
              <a:t>Sarah Briggs, MD, University of Oxford</a:t>
            </a:r>
            <a:endParaRPr sz="1100">
              <a:solidFill>
                <a:schemeClr val="dk1"/>
              </a:solidFill>
            </a:endParaRPr>
          </a:p>
          <a:p>
            <a:pPr indent="0" lvl="0" marL="0" rtl="0" algn="l">
              <a:lnSpc>
                <a:spcPct val="115000"/>
              </a:lnSpc>
              <a:spcBef>
                <a:spcPts val="0"/>
              </a:spcBef>
              <a:spcAft>
                <a:spcPts val="0"/>
              </a:spcAft>
              <a:buClr>
                <a:schemeClr val="dk1"/>
              </a:buClr>
              <a:buSzPct val="100000"/>
              <a:buFont typeface="Arial"/>
              <a:buNone/>
            </a:pPr>
            <a:r>
              <a:t/>
            </a:r>
            <a:endParaRPr b="1" sz="1100">
              <a:solidFill>
                <a:schemeClr val="dk1"/>
              </a:solidFill>
            </a:endParaRPr>
          </a:p>
          <a:p>
            <a:pPr indent="0" lvl="0" marL="0" rtl="0" algn="ctr">
              <a:lnSpc>
                <a:spcPct val="115000"/>
              </a:lnSpc>
              <a:spcBef>
                <a:spcPts val="0"/>
              </a:spcBef>
              <a:spcAft>
                <a:spcPts val="0"/>
              </a:spcAft>
              <a:buClr>
                <a:schemeClr val="dk1"/>
              </a:buClr>
              <a:buSzPct val="100000"/>
              <a:buFont typeface="Arial"/>
              <a:buNone/>
            </a:pPr>
            <a:r>
              <a:rPr b="1" lang="en" sz="1100">
                <a:solidFill>
                  <a:schemeClr val="dk1"/>
                </a:solidFill>
              </a:rPr>
              <a:t>Faculty Advisor: </a:t>
            </a:r>
            <a:endParaRPr sz="1100">
              <a:solidFill>
                <a:schemeClr val="dk1"/>
              </a:solidFill>
            </a:endParaRPr>
          </a:p>
          <a:p>
            <a:pPr indent="0" lvl="0" marL="0" rtl="0" algn="ctr">
              <a:lnSpc>
                <a:spcPct val="115000"/>
              </a:lnSpc>
              <a:spcBef>
                <a:spcPts val="0"/>
              </a:spcBef>
              <a:spcAft>
                <a:spcPts val="0"/>
              </a:spcAft>
              <a:buClr>
                <a:schemeClr val="dk1"/>
              </a:buClr>
              <a:buSzPct val="100000"/>
              <a:buFont typeface="Arial"/>
              <a:buNone/>
            </a:pPr>
            <a:r>
              <a:rPr lang="en" sz="1100">
                <a:solidFill>
                  <a:schemeClr val="dk1"/>
                </a:solidFill>
              </a:rPr>
              <a:t>Marjaneh Moini, MD</a:t>
            </a:r>
            <a:endParaRPr/>
          </a:p>
        </p:txBody>
      </p:sp>
      <p:pic>
        <p:nvPicPr>
          <p:cNvPr id="62" name="Google Shape;62;p14"/>
          <p:cNvPicPr preferRelativeResize="0"/>
          <p:nvPr/>
        </p:nvPicPr>
        <p:blipFill rotWithShape="1">
          <a:blip r:embed="rId3">
            <a:alphaModFix/>
          </a:blip>
          <a:srcRect b="19373" l="0" r="0" t="23662"/>
          <a:stretch/>
        </p:blipFill>
        <p:spPr>
          <a:xfrm>
            <a:off x="3070275" y="3527125"/>
            <a:ext cx="3003450" cy="1710800"/>
          </a:xfrm>
          <a:prstGeom prst="rect">
            <a:avLst/>
          </a:prstGeom>
          <a:noFill/>
          <a:ln>
            <a:noFill/>
          </a:ln>
        </p:spPr>
      </p:pic>
      <p:sp>
        <p:nvSpPr>
          <p:cNvPr id="63" name="Google Shape;63;p14"/>
          <p:cNvSpPr txBox="1"/>
          <p:nvPr/>
        </p:nvSpPr>
        <p:spPr>
          <a:xfrm>
            <a:off x="7428450" y="4683125"/>
            <a:ext cx="164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rgbClr val="B7B7B7"/>
                </a:solidFill>
                <a:latin typeface="Calibri"/>
                <a:ea typeface="Calibri"/>
                <a:cs typeface="Calibri"/>
                <a:sym typeface="Calibri"/>
              </a:rPr>
              <a:t>Updated: July 30,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3" name="Shape 133"/>
        <p:cNvGrpSpPr/>
        <p:nvPr/>
      </p:nvGrpSpPr>
      <p:grpSpPr>
        <a:xfrm>
          <a:off x="0" y="0"/>
          <a:ext cx="0" cy="0"/>
          <a:chOff x="0" y="0"/>
          <a:chExt cx="0" cy="0"/>
        </a:xfrm>
      </p:grpSpPr>
      <p:sp>
        <p:nvSpPr>
          <p:cNvPr id="134" name="Google Shape;134;p23"/>
          <p:cNvSpPr txBox="1"/>
          <p:nvPr/>
        </p:nvSpPr>
        <p:spPr>
          <a:xfrm>
            <a:off x="238166" y="4406888"/>
            <a:ext cx="3918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Haley M Lane, Environmental Science and Technology Letters </a:t>
            </a:r>
            <a:endParaRPr b="0" i="1"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March 2022</a:t>
            </a:r>
            <a:endParaRPr b="0" i="0" sz="1100" u="none" cap="none" strike="noStrike">
              <a:solidFill>
                <a:schemeClr val="dk1"/>
              </a:solidFill>
              <a:latin typeface="Calibri"/>
              <a:ea typeface="Calibri"/>
              <a:cs typeface="Calibri"/>
              <a:sym typeface="Calibri"/>
            </a:endParaRPr>
          </a:p>
        </p:txBody>
      </p:sp>
      <p:pic>
        <p:nvPicPr>
          <p:cNvPr id="135" name="Google Shape;135;p23"/>
          <p:cNvPicPr preferRelativeResize="0"/>
          <p:nvPr/>
        </p:nvPicPr>
        <p:blipFill rotWithShape="1">
          <a:blip r:embed="rId3">
            <a:alphaModFix/>
          </a:blip>
          <a:srcRect b="0" l="0" r="0" t="0"/>
          <a:stretch/>
        </p:blipFill>
        <p:spPr>
          <a:xfrm>
            <a:off x="950475" y="166025"/>
            <a:ext cx="6560574" cy="878375"/>
          </a:xfrm>
          <a:prstGeom prst="rect">
            <a:avLst/>
          </a:prstGeom>
          <a:noFill/>
          <a:ln cap="flat" cmpd="sng" w="9525">
            <a:solidFill>
              <a:srgbClr val="980000"/>
            </a:solidFill>
            <a:prstDash val="solid"/>
            <a:round/>
            <a:headEnd len="sm" w="sm" type="none"/>
            <a:tailEnd len="sm" w="sm" type="none"/>
          </a:ln>
        </p:spPr>
      </p:pic>
      <p:sp>
        <p:nvSpPr>
          <p:cNvPr id="136" name="Google Shape;136;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137" name="Google Shape;137;p23"/>
          <p:cNvSpPr txBox="1"/>
          <p:nvPr/>
        </p:nvSpPr>
        <p:spPr>
          <a:xfrm>
            <a:off x="414825" y="1275650"/>
            <a:ext cx="3660300" cy="2647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Home Owners' Loan Act “residential safety maps" otherwise known as Redlining prevented Black, Indigenous, Brown and Asian communities in United States from building intergenerational wealth.</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120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NO2 and PM</a:t>
            </a:r>
            <a:r>
              <a:rPr b="0" baseline="-25000" i="0" lang="en" sz="1400" u="none" cap="none" strike="noStrike">
                <a:solidFill>
                  <a:schemeClr val="dk1"/>
                </a:solidFill>
                <a:latin typeface="Arial"/>
                <a:ea typeface="Arial"/>
                <a:cs typeface="Arial"/>
                <a:sym typeface="Arial"/>
              </a:rPr>
              <a:t>2.5</a:t>
            </a:r>
            <a:r>
              <a:rPr b="0" i="0" lang="en" sz="1400" u="none" cap="none" strike="noStrike">
                <a:solidFill>
                  <a:schemeClr val="dk1"/>
                </a:solidFill>
                <a:latin typeface="Arial"/>
                <a:ea typeface="Arial"/>
                <a:cs typeface="Arial"/>
                <a:sym typeface="Arial"/>
              </a:rPr>
              <a:t> pollution levels are higher in historically “redlined” neighborhoods In US cities.</a:t>
            </a:r>
            <a:endParaRPr b="0" i="0" sz="1400" u="none" cap="none" strike="noStrike">
              <a:solidFill>
                <a:schemeClr val="dk1"/>
              </a:solidFill>
              <a:latin typeface="Arial"/>
              <a:ea typeface="Arial"/>
              <a:cs typeface="Arial"/>
              <a:sym typeface="Arial"/>
            </a:endParaRPr>
          </a:p>
        </p:txBody>
      </p:sp>
      <p:pic>
        <p:nvPicPr>
          <p:cNvPr id="138" name="Google Shape;138;p23"/>
          <p:cNvPicPr preferRelativeResize="0"/>
          <p:nvPr/>
        </p:nvPicPr>
        <p:blipFill rotWithShape="1">
          <a:blip r:embed="rId4">
            <a:alphaModFix/>
          </a:blip>
          <a:srcRect b="0" l="0" r="0" t="0"/>
          <a:stretch/>
        </p:blipFill>
        <p:spPr>
          <a:xfrm>
            <a:off x="4970325" y="1173913"/>
            <a:ext cx="2190725" cy="1908600"/>
          </a:xfrm>
          <a:prstGeom prst="rect">
            <a:avLst/>
          </a:prstGeom>
          <a:noFill/>
          <a:ln cap="flat" cmpd="sng" w="9525">
            <a:solidFill>
              <a:srgbClr val="980000"/>
            </a:solidFill>
            <a:prstDash val="solid"/>
            <a:round/>
            <a:headEnd len="sm" w="sm" type="none"/>
            <a:tailEnd len="sm" w="sm" type="none"/>
          </a:ln>
        </p:spPr>
      </p:pic>
      <p:pic>
        <p:nvPicPr>
          <p:cNvPr id="139" name="Google Shape;139;p23"/>
          <p:cNvPicPr preferRelativeResize="0"/>
          <p:nvPr/>
        </p:nvPicPr>
        <p:blipFill rotWithShape="1">
          <a:blip r:embed="rId5">
            <a:alphaModFix/>
          </a:blip>
          <a:srcRect b="0" l="0" r="0" t="0"/>
          <a:stretch/>
        </p:blipFill>
        <p:spPr>
          <a:xfrm>
            <a:off x="4386550" y="3163625"/>
            <a:ext cx="4245811" cy="1784976"/>
          </a:xfrm>
          <a:prstGeom prst="rect">
            <a:avLst/>
          </a:prstGeom>
          <a:noFill/>
          <a:ln cap="flat" cmpd="sng" w="9525">
            <a:solidFill>
              <a:srgbClr val="98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Implications for Clinical Practice</a:t>
            </a:r>
            <a:endParaRPr b="1"/>
          </a:p>
        </p:txBody>
      </p:sp>
      <p:sp>
        <p:nvSpPr>
          <p:cNvPr id="145" name="Google Shape;145;p24"/>
          <p:cNvSpPr txBox="1"/>
          <p:nvPr>
            <p:ph idx="1" type="body"/>
          </p:nvPr>
        </p:nvSpPr>
        <p:spPr>
          <a:xfrm>
            <a:off x="311700" y="1152475"/>
            <a:ext cx="3857700" cy="3791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29031"/>
              <a:buNone/>
            </a:pPr>
            <a:r>
              <a:rPr b="1" lang="en">
                <a:solidFill>
                  <a:schemeClr val="dk1"/>
                </a:solidFill>
              </a:rPr>
              <a:t>Educate</a:t>
            </a:r>
            <a:endParaRPr b="1">
              <a:solidFill>
                <a:schemeClr val="dk1"/>
              </a:solidFill>
            </a:endParaRPr>
          </a:p>
          <a:p>
            <a:pPr indent="-317182" lvl="0" marL="457200" rtl="0" algn="l">
              <a:lnSpc>
                <a:spcPct val="115000"/>
              </a:lnSpc>
              <a:spcBef>
                <a:spcPts val="1200"/>
              </a:spcBef>
              <a:spcAft>
                <a:spcPts val="0"/>
              </a:spcAft>
              <a:buClr>
                <a:schemeClr val="dk1"/>
              </a:buClr>
              <a:buSzPct val="100000"/>
              <a:buChar char="●"/>
            </a:pPr>
            <a:r>
              <a:rPr lang="en">
                <a:solidFill>
                  <a:schemeClr val="dk1"/>
                </a:solidFill>
              </a:rPr>
              <a:t>Counsel patients to mitigate PM exposure (ex: N95 mask when appropriate, switch to electric appliances or ventilation when cooking)</a:t>
            </a:r>
            <a:endParaRPr>
              <a:solidFill>
                <a:schemeClr val="dk1"/>
              </a:solidFill>
            </a:endParaRPr>
          </a:p>
          <a:p>
            <a:pPr indent="-317182" lvl="0" marL="457200" rtl="0" algn="l">
              <a:lnSpc>
                <a:spcPct val="115000"/>
              </a:lnSpc>
              <a:spcBef>
                <a:spcPts val="0"/>
              </a:spcBef>
              <a:spcAft>
                <a:spcPts val="0"/>
              </a:spcAft>
              <a:buClr>
                <a:schemeClr val="dk1"/>
              </a:buClr>
              <a:buSzPct val="100000"/>
              <a:buChar char="●"/>
            </a:pPr>
            <a:r>
              <a:rPr lang="en">
                <a:solidFill>
                  <a:schemeClr val="dk1"/>
                </a:solidFill>
              </a:rPr>
              <a:t>Increase your own knowledge on  particulate matter, tracking air quality, common exposures, and health effects</a:t>
            </a:r>
            <a:endParaRPr>
              <a:solidFill>
                <a:schemeClr val="dk1"/>
              </a:solidFill>
            </a:endParaRPr>
          </a:p>
          <a:p>
            <a:pPr indent="0" lvl="0" marL="0" rtl="0" algn="l">
              <a:lnSpc>
                <a:spcPct val="115000"/>
              </a:lnSpc>
              <a:spcBef>
                <a:spcPts val="1200"/>
              </a:spcBef>
              <a:spcAft>
                <a:spcPts val="0"/>
              </a:spcAft>
              <a:buSzPct val="129031"/>
              <a:buNone/>
            </a:pPr>
            <a:r>
              <a:rPr b="1" lang="en">
                <a:solidFill>
                  <a:schemeClr val="dk1"/>
                </a:solidFill>
              </a:rPr>
              <a:t>Advocate </a:t>
            </a:r>
            <a:endParaRPr b="1">
              <a:solidFill>
                <a:schemeClr val="dk1"/>
              </a:solidFill>
            </a:endParaRPr>
          </a:p>
          <a:p>
            <a:pPr indent="-317182" lvl="0" marL="457200" rtl="0" algn="l">
              <a:lnSpc>
                <a:spcPct val="115000"/>
              </a:lnSpc>
              <a:spcBef>
                <a:spcPts val="1200"/>
              </a:spcBef>
              <a:spcAft>
                <a:spcPts val="0"/>
              </a:spcAft>
              <a:buClr>
                <a:schemeClr val="dk1"/>
              </a:buClr>
              <a:buSzPct val="100000"/>
              <a:buChar char="●"/>
            </a:pPr>
            <a:r>
              <a:rPr lang="en">
                <a:solidFill>
                  <a:schemeClr val="dk1"/>
                </a:solidFill>
              </a:rPr>
              <a:t>Be a physician advocate on </a:t>
            </a:r>
            <a:r>
              <a:rPr b="1" lang="en" u="sng">
                <a:solidFill>
                  <a:schemeClr val="dk1"/>
                </a:solidFill>
              </a:rPr>
              <a:t>climate and health </a:t>
            </a:r>
            <a:endParaRPr b="1" u="sng">
              <a:solidFill>
                <a:schemeClr val="dk1"/>
              </a:solidFill>
            </a:endParaRPr>
          </a:p>
          <a:p>
            <a:pPr indent="-317182" lvl="0" marL="457200" rtl="0" algn="l">
              <a:lnSpc>
                <a:spcPct val="115000"/>
              </a:lnSpc>
              <a:spcBef>
                <a:spcPts val="0"/>
              </a:spcBef>
              <a:spcAft>
                <a:spcPts val="0"/>
              </a:spcAft>
              <a:buClr>
                <a:schemeClr val="dk1"/>
              </a:buClr>
              <a:buSzPct val="100000"/>
              <a:buChar char="●"/>
            </a:pPr>
            <a:r>
              <a:rPr lang="en">
                <a:solidFill>
                  <a:schemeClr val="dk1"/>
                </a:solidFill>
              </a:rPr>
              <a:t>Advocate for environmentally </a:t>
            </a:r>
            <a:r>
              <a:rPr b="1" lang="en" u="sng">
                <a:solidFill>
                  <a:schemeClr val="dk1"/>
                </a:solidFill>
              </a:rPr>
              <a:t>sustainable healthcare practice</a:t>
            </a:r>
            <a:endParaRPr b="1" u="sng">
              <a:solidFill>
                <a:schemeClr val="dk1"/>
              </a:solidFill>
            </a:endParaRPr>
          </a:p>
          <a:p>
            <a:pPr indent="0" lvl="0" marL="0" rtl="0" algn="l">
              <a:lnSpc>
                <a:spcPct val="115000"/>
              </a:lnSpc>
              <a:spcBef>
                <a:spcPts val="1200"/>
              </a:spcBef>
              <a:spcAft>
                <a:spcPts val="1200"/>
              </a:spcAft>
              <a:buSzPct val="129031"/>
              <a:buNone/>
            </a:pPr>
            <a:r>
              <a:t/>
            </a:r>
            <a:endParaRPr>
              <a:solidFill>
                <a:schemeClr val="dk1"/>
              </a:solidFill>
            </a:endParaRPr>
          </a:p>
        </p:txBody>
      </p:sp>
      <p:pic>
        <p:nvPicPr>
          <p:cNvPr id="146" name="Google Shape;146;p24"/>
          <p:cNvPicPr preferRelativeResize="0"/>
          <p:nvPr/>
        </p:nvPicPr>
        <p:blipFill rotWithShape="1">
          <a:blip r:embed="rId3">
            <a:alphaModFix/>
          </a:blip>
          <a:srcRect b="0" l="0" r="0" t="0"/>
          <a:stretch/>
        </p:blipFill>
        <p:spPr>
          <a:xfrm>
            <a:off x="6348075" y="1374954"/>
            <a:ext cx="2795926" cy="2078225"/>
          </a:xfrm>
          <a:prstGeom prst="rect">
            <a:avLst/>
          </a:prstGeom>
          <a:noFill/>
          <a:ln>
            <a:noFill/>
          </a:ln>
          <a:effectLst>
            <a:outerShdw blurRad="57150" rotWithShape="0" algn="bl" dir="5400000" dist="19050">
              <a:srgbClr val="000000">
                <a:alpha val="49411"/>
              </a:srgbClr>
            </a:outerShdw>
          </a:effectLst>
        </p:spPr>
      </p:pic>
      <p:sp>
        <p:nvSpPr>
          <p:cNvPr id="147" name="Google Shape;147;p24"/>
          <p:cNvSpPr txBox="1"/>
          <p:nvPr/>
        </p:nvSpPr>
        <p:spPr>
          <a:xfrm>
            <a:off x="6968875" y="903100"/>
            <a:ext cx="419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400"/>
              <a:buFont typeface="Arial"/>
              <a:buNone/>
            </a:pPr>
            <a:r>
              <a:rPr b="1" i="0" lang="en" sz="1400" u="sng" cap="none" strike="noStrike">
                <a:solidFill>
                  <a:schemeClr val="hlink"/>
                </a:solidFill>
                <a:latin typeface="Arial"/>
                <a:ea typeface="Arial"/>
                <a:cs typeface="Arial"/>
                <a:sym typeface="Arial"/>
                <a:hlinkClick r:id="rId4"/>
              </a:rPr>
              <a:t>Physician EPA Course</a:t>
            </a:r>
            <a:endParaRPr b="0" i="0" sz="1400" u="none" cap="none" strike="noStrike">
              <a:solidFill>
                <a:srgbClr val="000000"/>
              </a:solidFill>
              <a:latin typeface="Arial"/>
              <a:ea typeface="Arial"/>
              <a:cs typeface="Arial"/>
              <a:sym typeface="Arial"/>
            </a:endParaRPr>
          </a:p>
        </p:txBody>
      </p:sp>
      <p:sp>
        <p:nvSpPr>
          <p:cNvPr id="148" name="Google Shape;148;p24"/>
          <p:cNvSpPr/>
          <p:nvPr/>
        </p:nvSpPr>
        <p:spPr>
          <a:xfrm>
            <a:off x="5003650" y="2866200"/>
            <a:ext cx="2927524" cy="219565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24"/>
          <p:cNvPicPr preferRelativeResize="0"/>
          <p:nvPr/>
        </p:nvPicPr>
        <p:blipFill rotWithShape="1">
          <a:blip r:embed="rId5">
            <a:alphaModFix/>
          </a:blip>
          <a:srcRect b="0" l="0" r="0" t="0"/>
          <a:stretch/>
        </p:blipFill>
        <p:spPr>
          <a:xfrm>
            <a:off x="4453277" y="1152475"/>
            <a:ext cx="1787279" cy="1191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Patient Education Tools</a:t>
            </a:r>
            <a:endParaRPr b="1"/>
          </a:p>
        </p:txBody>
      </p:sp>
      <p:pic>
        <p:nvPicPr>
          <p:cNvPr id="155" name="Google Shape;155;p25"/>
          <p:cNvPicPr preferRelativeResize="0"/>
          <p:nvPr/>
        </p:nvPicPr>
        <p:blipFill rotWithShape="1">
          <a:blip r:embed="rId3">
            <a:alphaModFix/>
          </a:blip>
          <a:srcRect b="0" l="0" r="0" t="0"/>
          <a:stretch/>
        </p:blipFill>
        <p:spPr>
          <a:xfrm>
            <a:off x="5037150" y="1139275"/>
            <a:ext cx="3694425" cy="3661750"/>
          </a:xfrm>
          <a:prstGeom prst="rect">
            <a:avLst/>
          </a:prstGeom>
          <a:noFill/>
          <a:ln>
            <a:noFill/>
          </a:ln>
        </p:spPr>
      </p:pic>
      <p:pic>
        <p:nvPicPr>
          <p:cNvPr id="156" name="Google Shape;156;p25"/>
          <p:cNvPicPr preferRelativeResize="0"/>
          <p:nvPr/>
        </p:nvPicPr>
        <p:blipFill rotWithShape="1">
          <a:blip r:embed="rId4">
            <a:alphaModFix/>
          </a:blip>
          <a:srcRect b="0" l="0" r="0" t="0"/>
          <a:stretch/>
        </p:blipFill>
        <p:spPr>
          <a:xfrm>
            <a:off x="311700" y="1260753"/>
            <a:ext cx="4017625" cy="1310998"/>
          </a:xfrm>
          <a:prstGeom prst="rect">
            <a:avLst/>
          </a:prstGeom>
          <a:noFill/>
          <a:ln>
            <a:noFill/>
          </a:ln>
        </p:spPr>
      </p:pic>
      <p:pic>
        <p:nvPicPr>
          <p:cNvPr id="157" name="Google Shape;157;p25"/>
          <p:cNvPicPr preferRelativeResize="0"/>
          <p:nvPr/>
        </p:nvPicPr>
        <p:blipFill rotWithShape="1">
          <a:blip r:embed="rId5">
            <a:alphaModFix/>
          </a:blip>
          <a:srcRect b="0" l="0" r="0" t="0"/>
          <a:stretch/>
        </p:blipFill>
        <p:spPr>
          <a:xfrm>
            <a:off x="311700" y="2819550"/>
            <a:ext cx="3810527" cy="1905275"/>
          </a:xfrm>
          <a:prstGeom prst="rect">
            <a:avLst/>
          </a:prstGeom>
          <a:noFill/>
          <a:ln>
            <a:noFill/>
          </a:ln>
        </p:spPr>
      </p:pic>
      <p:sp>
        <p:nvSpPr>
          <p:cNvPr id="158" name="Google Shape;158;p25"/>
          <p:cNvSpPr txBox="1"/>
          <p:nvPr/>
        </p:nvSpPr>
        <p:spPr>
          <a:xfrm>
            <a:off x="342463" y="2495550"/>
            <a:ext cx="419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400"/>
              <a:buFont typeface="Arial"/>
              <a:buNone/>
            </a:pPr>
            <a:r>
              <a:rPr b="1" i="0" lang="en" sz="1400" u="none" cap="none" strike="noStrike">
                <a:solidFill>
                  <a:srgbClr val="000000"/>
                </a:solidFill>
                <a:latin typeface="Arial"/>
                <a:ea typeface="Arial"/>
                <a:cs typeface="Arial"/>
                <a:sym typeface="Arial"/>
              </a:rPr>
              <a:t>Online Air Quality Guides</a:t>
            </a:r>
            <a:endParaRPr b="0" i="0" sz="1400" u="none" cap="none" strike="noStrike">
              <a:solidFill>
                <a:srgbClr val="000000"/>
              </a:solidFill>
              <a:latin typeface="Arial"/>
              <a:ea typeface="Arial"/>
              <a:cs typeface="Arial"/>
              <a:sym typeface="Arial"/>
            </a:endParaRPr>
          </a:p>
        </p:txBody>
      </p:sp>
      <p:sp>
        <p:nvSpPr>
          <p:cNvPr id="159" name="Google Shape;159;p25"/>
          <p:cNvSpPr txBox="1"/>
          <p:nvPr/>
        </p:nvSpPr>
        <p:spPr>
          <a:xfrm>
            <a:off x="366538" y="4752175"/>
            <a:ext cx="419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400"/>
              <a:buFont typeface="Arial"/>
              <a:buNone/>
            </a:pPr>
            <a:r>
              <a:rPr b="1" i="0" lang="en" sz="1400" u="none" cap="none" strike="noStrike">
                <a:solidFill>
                  <a:srgbClr val="000000"/>
                </a:solidFill>
                <a:latin typeface="Arial"/>
                <a:ea typeface="Arial"/>
                <a:cs typeface="Arial"/>
                <a:sym typeface="Arial"/>
              </a:rPr>
              <a:t>Mobile phone air tracking tools</a:t>
            </a:r>
            <a:endParaRPr b="0" i="0" sz="1400" u="none" cap="none" strike="noStrike">
              <a:solidFill>
                <a:srgbClr val="000000"/>
              </a:solidFill>
              <a:latin typeface="Arial"/>
              <a:ea typeface="Arial"/>
              <a:cs typeface="Arial"/>
              <a:sym typeface="Arial"/>
            </a:endParaRPr>
          </a:p>
        </p:txBody>
      </p:sp>
      <p:sp>
        <p:nvSpPr>
          <p:cNvPr id="160" name="Google Shape;160;p25"/>
          <p:cNvSpPr txBox="1"/>
          <p:nvPr/>
        </p:nvSpPr>
        <p:spPr>
          <a:xfrm>
            <a:off x="5108238" y="4724825"/>
            <a:ext cx="419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400"/>
              <a:buFont typeface="Arial"/>
              <a:buNone/>
            </a:pPr>
            <a:r>
              <a:rPr b="1" i="0" lang="en" sz="1400" u="none" cap="none" strike="noStrike">
                <a:solidFill>
                  <a:srgbClr val="000000"/>
                </a:solidFill>
                <a:latin typeface="Arial"/>
                <a:ea typeface="Arial"/>
                <a:cs typeface="Arial"/>
                <a:sym typeface="Arial"/>
              </a:rPr>
              <a:t>Educational brochures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6"/>
          <p:cNvSpPr/>
          <p:nvPr/>
        </p:nvSpPr>
        <p:spPr>
          <a:xfrm>
            <a:off x="-1" y="0"/>
            <a:ext cx="9141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66" name="Google Shape;166;p26"/>
          <p:cNvPicPr preferRelativeResize="0"/>
          <p:nvPr/>
        </p:nvPicPr>
        <p:blipFill rotWithShape="1">
          <a:blip r:embed="rId3">
            <a:alphaModFix/>
          </a:blip>
          <a:srcRect b="0" l="0" r="0" t="0"/>
          <a:stretch/>
        </p:blipFill>
        <p:spPr>
          <a:xfrm rot="5400000">
            <a:off x="2520210" y="-1480291"/>
            <a:ext cx="4114798" cy="9132781"/>
          </a:xfrm>
          <a:prstGeom prst="rect">
            <a:avLst/>
          </a:prstGeom>
          <a:noFill/>
          <a:ln>
            <a:noFill/>
          </a:ln>
        </p:spPr>
      </p:pic>
      <p:sp>
        <p:nvSpPr>
          <p:cNvPr id="167" name="Google Shape;167;p26"/>
          <p:cNvSpPr txBox="1"/>
          <p:nvPr>
            <p:ph type="title"/>
          </p:nvPr>
        </p:nvSpPr>
        <p:spPr>
          <a:xfrm>
            <a:off x="179831" y="2418885"/>
            <a:ext cx="2643000" cy="2175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548135"/>
              </a:buClr>
              <a:buSzPts val="3800"/>
              <a:buFont typeface="Calibri"/>
              <a:buNone/>
            </a:pPr>
            <a:r>
              <a:rPr b="1" lang="en" sz="3800">
                <a:solidFill>
                  <a:srgbClr val="548135"/>
                </a:solidFill>
              </a:rPr>
              <a:t>Go Green! </a:t>
            </a:r>
            <a:br>
              <a:rPr b="1" lang="en" sz="3800"/>
            </a:br>
            <a:r>
              <a:rPr b="1" lang="en" sz="3800"/>
              <a:t>Resident Best Practices</a:t>
            </a:r>
            <a:endParaRPr/>
          </a:p>
        </p:txBody>
      </p:sp>
      <p:sp>
        <p:nvSpPr>
          <p:cNvPr id="168" name="Google Shape;168;p26"/>
          <p:cNvSpPr/>
          <p:nvPr/>
        </p:nvSpPr>
        <p:spPr>
          <a:xfrm>
            <a:off x="2286" y="0"/>
            <a:ext cx="9141900" cy="20505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Text, whiteboard&#10;&#10;Description automatically generated with medium confidence" id="169" name="Google Shape;169;p26"/>
          <p:cNvPicPr preferRelativeResize="0"/>
          <p:nvPr/>
        </p:nvPicPr>
        <p:blipFill rotWithShape="1">
          <a:blip r:embed="rId4">
            <a:alphaModFix/>
          </a:blip>
          <a:srcRect b="0" l="3633" r="0" t="0"/>
          <a:stretch/>
        </p:blipFill>
        <p:spPr>
          <a:xfrm>
            <a:off x="-2287" y="563644"/>
            <a:ext cx="2145404" cy="1485985"/>
          </a:xfrm>
          <a:prstGeom prst="rect">
            <a:avLst/>
          </a:prstGeom>
          <a:noFill/>
          <a:ln>
            <a:noFill/>
          </a:ln>
        </p:spPr>
      </p:pic>
      <p:pic>
        <p:nvPicPr>
          <p:cNvPr descr="A person looking at a tablet&#10;&#10;Description automatically generated with medium confidence" id="170" name="Google Shape;170;p26"/>
          <p:cNvPicPr preferRelativeResize="0"/>
          <p:nvPr/>
        </p:nvPicPr>
        <p:blipFill rotWithShape="1">
          <a:blip r:embed="rId5">
            <a:alphaModFix/>
          </a:blip>
          <a:srcRect b="0" l="0" r="0" t="0"/>
          <a:stretch/>
        </p:blipFill>
        <p:spPr>
          <a:xfrm>
            <a:off x="2284736" y="563644"/>
            <a:ext cx="2235448" cy="1492161"/>
          </a:xfrm>
          <a:prstGeom prst="rect">
            <a:avLst/>
          </a:prstGeom>
          <a:noFill/>
          <a:ln>
            <a:noFill/>
          </a:ln>
        </p:spPr>
      </p:pic>
      <p:pic>
        <p:nvPicPr>
          <p:cNvPr descr="A picture containing person, indoor, preparing&#10;&#10;Description automatically generated" id="171" name="Google Shape;171;p26"/>
          <p:cNvPicPr preferRelativeResize="0"/>
          <p:nvPr/>
        </p:nvPicPr>
        <p:blipFill rotWithShape="1">
          <a:blip r:embed="rId6">
            <a:alphaModFix/>
          </a:blip>
          <a:srcRect b="0" l="10570" r="0" t="0"/>
          <a:stretch/>
        </p:blipFill>
        <p:spPr>
          <a:xfrm>
            <a:off x="4661802" y="563644"/>
            <a:ext cx="2058129" cy="1536174"/>
          </a:xfrm>
          <a:prstGeom prst="rect">
            <a:avLst/>
          </a:prstGeom>
          <a:noFill/>
          <a:ln>
            <a:noFill/>
          </a:ln>
        </p:spPr>
      </p:pic>
      <p:pic>
        <p:nvPicPr>
          <p:cNvPr descr="A picture containing shoes, leather&#10;&#10;Description automatically generated" id="172" name="Google Shape;172;p26"/>
          <p:cNvPicPr preferRelativeResize="0"/>
          <p:nvPr/>
        </p:nvPicPr>
        <p:blipFill rotWithShape="1">
          <a:blip r:embed="rId7">
            <a:alphaModFix/>
          </a:blip>
          <a:srcRect b="0" l="11167" r="16221" t="0"/>
          <a:stretch/>
        </p:blipFill>
        <p:spPr>
          <a:xfrm>
            <a:off x="6859265" y="563644"/>
            <a:ext cx="1965997" cy="1536174"/>
          </a:xfrm>
          <a:prstGeom prst="rect">
            <a:avLst/>
          </a:prstGeom>
          <a:noFill/>
          <a:ln>
            <a:noFill/>
          </a:ln>
        </p:spPr>
      </p:pic>
      <p:grpSp>
        <p:nvGrpSpPr>
          <p:cNvPr id="173" name="Google Shape;173;p26"/>
          <p:cNvGrpSpPr/>
          <p:nvPr/>
        </p:nvGrpSpPr>
        <p:grpSpPr>
          <a:xfrm>
            <a:off x="2778919" y="2193130"/>
            <a:ext cx="6377957" cy="3085828"/>
            <a:chOff x="0" y="0"/>
            <a:chExt cx="8503942" cy="4114438"/>
          </a:xfrm>
        </p:grpSpPr>
        <p:cxnSp>
          <p:nvCxnSpPr>
            <p:cNvPr id="174" name="Google Shape;174;p26"/>
            <p:cNvCxnSpPr/>
            <p:nvPr/>
          </p:nvCxnSpPr>
          <p:spPr>
            <a:xfrm>
              <a:off x="0" y="502"/>
              <a:ext cx="85038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75" name="Google Shape;175;p26"/>
            <p:cNvSpPr/>
            <p:nvPr/>
          </p:nvSpPr>
          <p:spPr>
            <a:xfrm>
              <a:off x="0" y="502"/>
              <a:ext cx="1700700" cy="8229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6"/>
            <p:cNvSpPr txBox="1"/>
            <p:nvPr/>
          </p:nvSpPr>
          <p:spPr>
            <a:xfrm>
              <a:off x="0" y="502"/>
              <a:ext cx="1700700" cy="822900"/>
            </a:xfrm>
            <a:prstGeom prst="rect">
              <a:avLst/>
            </a:prstGeom>
            <a:noFill/>
            <a:ln>
              <a:noFill/>
            </a:ln>
          </p:spPr>
          <p:txBody>
            <a:bodyPr anchorCtr="0" anchor="t" bIns="51425" lIns="51425" spcFirstLastPara="1" rIns="51425" wrap="square" tIns="51425">
              <a:noAutofit/>
            </a:bodyPr>
            <a:lstStyle/>
            <a:p>
              <a:pPr indent="0" lvl="0" marL="0" marR="0" rtl="0" algn="l">
                <a:lnSpc>
                  <a:spcPct val="90000"/>
                </a:lnSpc>
                <a:spcBef>
                  <a:spcPts val="0"/>
                </a:spcBef>
                <a:spcAft>
                  <a:spcPts val="0"/>
                </a:spcAft>
                <a:buClr>
                  <a:schemeClr val="dk1"/>
                </a:buClr>
                <a:buSzPts val="1400"/>
                <a:buFont typeface="Calibri"/>
                <a:buNone/>
              </a:pPr>
              <a:r>
                <a:rPr b="1" i="0" lang="en" sz="1400" u="none" cap="none" strike="noStrike">
                  <a:solidFill>
                    <a:schemeClr val="dk1"/>
                  </a:solidFill>
                  <a:latin typeface="Calibri"/>
                  <a:ea typeface="Calibri"/>
                  <a:cs typeface="Calibri"/>
                  <a:sym typeface="Calibri"/>
                </a:rPr>
                <a:t>Minimize waste</a:t>
              </a:r>
              <a:endParaRPr b="0" i="0" sz="1400" u="none" cap="none" strike="noStrike">
                <a:solidFill>
                  <a:schemeClr val="dk1"/>
                </a:solidFill>
                <a:latin typeface="Calibri"/>
                <a:ea typeface="Calibri"/>
                <a:cs typeface="Calibri"/>
                <a:sym typeface="Calibri"/>
              </a:endParaRPr>
            </a:p>
          </p:txBody>
        </p:sp>
        <p:sp>
          <p:nvSpPr>
            <p:cNvPr id="177" name="Google Shape;177;p26"/>
            <p:cNvSpPr/>
            <p:nvPr/>
          </p:nvSpPr>
          <p:spPr>
            <a:xfrm>
              <a:off x="1828342" y="0"/>
              <a:ext cx="6675600" cy="4368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6"/>
            <p:cNvSpPr txBox="1"/>
            <p:nvPr/>
          </p:nvSpPr>
          <p:spPr>
            <a:xfrm>
              <a:off x="1828342" y="0"/>
              <a:ext cx="6675600" cy="436800"/>
            </a:xfrm>
            <a:prstGeom prst="rect">
              <a:avLst/>
            </a:prstGeom>
            <a:noFill/>
            <a:ln>
              <a:noFill/>
            </a:ln>
          </p:spPr>
          <p:txBody>
            <a:bodyPr anchorCtr="0" anchor="t" bIns="40000" lIns="40000" spcFirstLastPara="1" rIns="40000" wrap="square" tIns="40000">
              <a:noAutofit/>
            </a:bodyPr>
            <a:lstStyle/>
            <a:p>
              <a:pPr indent="0" lvl="0" marL="0" marR="0" rtl="0" algn="l">
                <a:lnSpc>
                  <a:spcPct val="90000"/>
                </a:lnSpc>
                <a:spcBef>
                  <a:spcPts val="0"/>
                </a:spcBef>
                <a:spcAft>
                  <a:spcPts val="0"/>
                </a:spcAft>
                <a:buClr>
                  <a:schemeClr val="dk1"/>
                </a:buClr>
                <a:buSzPts val="1100"/>
                <a:buFont typeface="Calibri"/>
                <a:buNone/>
              </a:pPr>
              <a:r>
                <a:rPr b="1" i="0" lang="en" sz="1100" u="none" cap="none" strike="noStrike">
                  <a:solidFill>
                    <a:schemeClr val="dk1"/>
                  </a:solidFill>
                  <a:latin typeface="Calibri"/>
                  <a:ea typeface="Calibri"/>
                  <a:cs typeface="Calibri"/>
                  <a:sym typeface="Calibri"/>
                </a:rPr>
                <a:t>Choose only the supplies you need for each procedure: </a:t>
              </a:r>
              <a:r>
                <a:rPr b="0" i="0" lang="en" sz="1100" u="none" cap="none" strike="noStrike">
                  <a:solidFill>
                    <a:schemeClr val="dk1"/>
                  </a:solidFill>
                  <a:latin typeface="Calibri"/>
                  <a:ea typeface="Calibri"/>
                  <a:cs typeface="Calibri"/>
                  <a:sym typeface="Calibri"/>
                </a:rPr>
                <a:t>Do you need a whole pre-packaged kit, or are 2-3 supplies enough?</a:t>
              </a:r>
              <a:endParaRPr b="0" i="0" sz="1100" u="none" cap="none" strike="noStrike">
                <a:solidFill>
                  <a:srgbClr val="000000"/>
                </a:solidFill>
                <a:latin typeface="Arial"/>
                <a:ea typeface="Arial"/>
                <a:cs typeface="Arial"/>
                <a:sym typeface="Arial"/>
              </a:endParaRPr>
            </a:p>
          </p:txBody>
        </p:sp>
        <p:cxnSp>
          <p:nvCxnSpPr>
            <p:cNvPr id="179" name="Google Shape;179;p26"/>
            <p:cNvCxnSpPr/>
            <p:nvPr/>
          </p:nvCxnSpPr>
          <p:spPr>
            <a:xfrm>
              <a:off x="1700784" y="454028"/>
              <a:ext cx="68031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80" name="Google Shape;180;p26"/>
            <p:cNvSpPr/>
            <p:nvPr/>
          </p:nvSpPr>
          <p:spPr>
            <a:xfrm>
              <a:off x="1828342" y="473524"/>
              <a:ext cx="6675600" cy="3351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6"/>
            <p:cNvSpPr txBox="1"/>
            <p:nvPr/>
          </p:nvSpPr>
          <p:spPr>
            <a:xfrm>
              <a:off x="1828342" y="473524"/>
              <a:ext cx="6675600" cy="335100"/>
            </a:xfrm>
            <a:prstGeom prst="rect">
              <a:avLst/>
            </a:prstGeom>
            <a:noFill/>
            <a:ln>
              <a:noFill/>
            </a:ln>
          </p:spPr>
          <p:txBody>
            <a:bodyPr anchorCtr="0" anchor="t" bIns="40000" lIns="40000" spcFirstLastPara="1" rIns="40000" wrap="square" tIns="40000">
              <a:noAutofit/>
            </a:bodyPr>
            <a:lstStyle/>
            <a:p>
              <a:pPr indent="0" lvl="0" marL="0" marR="0" rtl="0" algn="l">
                <a:lnSpc>
                  <a:spcPct val="90000"/>
                </a:lnSpc>
                <a:spcBef>
                  <a:spcPts val="0"/>
                </a:spcBef>
                <a:spcAft>
                  <a:spcPts val="0"/>
                </a:spcAft>
                <a:buClr>
                  <a:schemeClr val="dk1"/>
                </a:buClr>
                <a:buSzPts val="1100"/>
                <a:buFont typeface="Calibri"/>
                <a:buNone/>
              </a:pPr>
              <a:r>
                <a:rPr b="1" i="0" lang="en" sz="1100" u="none" cap="none" strike="noStrike">
                  <a:solidFill>
                    <a:schemeClr val="dk1"/>
                  </a:solidFill>
                  <a:latin typeface="Calibri"/>
                  <a:ea typeface="Calibri"/>
                  <a:cs typeface="Calibri"/>
                  <a:sym typeface="Calibri"/>
                </a:rPr>
                <a:t>Go reusable:</a:t>
              </a:r>
              <a:r>
                <a:rPr b="0" i="0" lang="en" sz="1100" u="none" cap="none" strike="noStrike">
                  <a:solidFill>
                    <a:schemeClr val="dk1"/>
                  </a:solidFill>
                  <a:latin typeface="Calibri"/>
                  <a:ea typeface="Calibri"/>
                  <a:cs typeface="Calibri"/>
                  <a:sym typeface="Calibri"/>
                </a:rPr>
                <a:t> Bring your own water bottle, coffee/tea mug, and utensils. </a:t>
              </a:r>
              <a:endParaRPr b="0" i="0" sz="1100" u="none" cap="none" strike="noStrike">
                <a:solidFill>
                  <a:srgbClr val="000000"/>
                </a:solidFill>
                <a:latin typeface="Arial"/>
                <a:ea typeface="Arial"/>
                <a:cs typeface="Arial"/>
                <a:sym typeface="Arial"/>
              </a:endParaRPr>
            </a:p>
          </p:txBody>
        </p:sp>
        <p:cxnSp>
          <p:nvCxnSpPr>
            <p:cNvPr id="182" name="Google Shape;182;p26"/>
            <p:cNvCxnSpPr/>
            <p:nvPr/>
          </p:nvCxnSpPr>
          <p:spPr>
            <a:xfrm>
              <a:off x="1700784" y="785510"/>
              <a:ext cx="68031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cxnSp>
          <p:nvCxnSpPr>
            <p:cNvPr id="183" name="Google Shape;183;p26"/>
            <p:cNvCxnSpPr/>
            <p:nvPr/>
          </p:nvCxnSpPr>
          <p:spPr>
            <a:xfrm>
              <a:off x="0" y="823261"/>
              <a:ext cx="85038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84" name="Google Shape;184;p26"/>
            <p:cNvSpPr/>
            <p:nvPr/>
          </p:nvSpPr>
          <p:spPr>
            <a:xfrm>
              <a:off x="0" y="823261"/>
              <a:ext cx="1700700" cy="8229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6"/>
            <p:cNvSpPr txBox="1"/>
            <p:nvPr/>
          </p:nvSpPr>
          <p:spPr>
            <a:xfrm>
              <a:off x="0" y="823261"/>
              <a:ext cx="1700700" cy="822900"/>
            </a:xfrm>
            <a:prstGeom prst="rect">
              <a:avLst/>
            </a:prstGeom>
            <a:noFill/>
            <a:ln>
              <a:noFill/>
            </a:ln>
          </p:spPr>
          <p:txBody>
            <a:bodyPr anchorCtr="0" anchor="t" bIns="51425" lIns="51425" spcFirstLastPara="1" rIns="51425" wrap="square" tIns="51425">
              <a:noAutofit/>
            </a:bodyPr>
            <a:lstStyle/>
            <a:p>
              <a:pPr indent="0" lvl="0" marL="0" marR="0" rtl="0" algn="l">
                <a:lnSpc>
                  <a:spcPct val="90000"/>
                </a:lnSpc>
                <a:spcBef>
                  <a:spcPts val="0"/>
                </a:spcBef>
                <a:spcAft>
                  <a:spcPts val="0"/>
                </a:spcAft>
                <a:buClr>
                  <a:schemeClr val="dk1"/>
                </a:buClr>
                <a:buSzPts val="1400"/>
                <a:buFont typeface="Calibri"/>
                <a:buNone/>
              </a:pPr>
              <a:r>
                <a:rPr b="1" i="0" lang="en" sz="1400" u="none" cap="none" strike="noStrike">
                  <a:solidFill>
                    <a:schemeClr val="dk1"/>
                  </a:solidFill>
                  <a:latin typeface="Calibri"/>
                  <a:ea typeface="Calibri"/>
                  <a:cs typeface="Calibri"/>
                  <a:sym typeface="Calibri"/>
                </a:rPr>
                <a:t>Compost</a:t>
              </a:r>
              <a:endParaRPr b="0" i="0" sz="1400" u="none" cap="none" strike="noStrike">
                <a:solidFill>
                  <a:schemeClr val="dk1"/>
                </a:solidFill>
                <a:latin typeface="Calibri"/>
                <a:ea typeface="Calibri"/>
                <a:cs typeface="Calibri"/>
                <a:sym typeface="Calibri"/>
              </a:endParaRPr>
            </a:p>
          </p:txBody>
        </p:sp>
        <p:sp>
          <p:nvSpPr>
            <p:cNvPr id="186" name="Google Shape;186;p26"/>
            <p:cNvSpPr/>
            <p:nvPr/>
          </p:nvSpPr>
          <p:spPr>
            <a:xfrm>
              <a:off x="1828342" y="860622"/>
              <a:ext cx="6675600" cy="7473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6"/>
            <p:cNvSpPr txBox="1"/>
            <p:nvPr/>
          </p:nvSpPr>
          <p:spPr>
            <a:xfrm>
              <a:off x="1828342" y="860622"/>
              <a:ext cx="6675600" cy="747300"/>
            </a:xfrm>
            <a:prstGeom prst="rect">
              <a:avLst/>
            </a:prstGeom>
            <a:noFill/>
            <a:ln>
              <a:noFill/>
            </a:ln>
          </p:spPr>
          <p:txBody>
            <a:bodyPr anchorCtr="0" anchor="t" bIns="40000" lIns="40000" spcFirstLastPara="1" rIns="40000" wrap="square" tIns="40000">
              <a:noAutofit/>
            </a:bodyPr>
            <a:lstStyle/>
            <a:p>
              <a:pPr indent="0" lvl="0" marL="0" marR="0" rtl="0" algn="l">
                <a:lnSpc>
                  <a:spcPct val="90000"/>
                </a:lnSpc>
                <a:spcBef>
                  <a:spcPts val="0"/>
                </a:spcBef>
                <a:spcAft>
                  <a:spcPts val="0"/>
                </a:spcAft>
                <a:buClr>
                  <a:schemeClr val="dk1"/>
                </a:buClr>
                <a:buSzPts val="1100"/>
                <a:buFont typeface="Calibri"/>
                <a:buNone/>
              </a:pPr>
              <a:r>
                <a:rPr b="1" i="0" lang="en" sz="1100" u="none" cap="none" strike="noStrike">
                  <a:solidFill>
                    <a:schemeClr val="dk1"/>
                  </a:solidFill>
                  <a:latin typeface="Calibri"/>
                  <a:ea typeface="Calibri"/>
                  <a:cs typeface="Calibri"/>
                  <a:sym typeface="Calibri"/>
                </a:rPr>
                <a:t>Paper towels and soiled napkins can be composted: </a:t>
              </a:r>
              <a:r>
                <a:rPr b="0" i="0" lang="en" sz="1100" u="none" cap="none" strike="noStrike">
                  <a:solidFill>
                    <a:schemeClr val="dk1"/>
                  </a:solidFill>
                  <a:latin typeface="Calibri"/>
                  <a:ea typeface="Calibri"/>
                  <a:cs typeface="Calibri"/>
                  <a:sym typeface="Calibri"/>
                </a:rPr>
                <a:t>Sort trash after each meal and each hand wash to decrease landfill waste.</a:t>
              </a:r>
              <a:endParaRPr b="0" i="0" sz="1100" u="none" cap="none" strike="noStrike">
                <a:solidFill>
                  <a:srgbClr val="000000"/>
                </a:solidFill>
                <a:latin typeface="Arial"/>
                <a:ea typeface="Arial"/>
                <a:cs typeface="Arial"/>
                <a:sym typeface="Arial"/>
              </a:endParaRPr>
            </a:p>
          </p:txBody>
        </p:sp>
        <p:cxnSp>
          <p:nvCxnSpPr>
            <p:cNvPr id="188" name="Google Shape;188;p26"/>
            <p:cNvCxnSpPr/>
            <p:nvPr/>
          </p:nvCxnSpPr>
          <p:spPr>
            <a:xfrm>
              <a:off x="1700784" y="1607855"/>
              <a:ext cx="68031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cxnSp>
          <p:nvCxnSpPr>
            <p:cNvPr id="189" name="Google Shape;189;p26"/>
            <p:cNvCxnSpPr/>
            <p:nvPr/>
          </p:nvCxnSpPr>
          <p:spPr>
            <a:xfrm>
              <a:off x="0" y="1646020"/>
              <a:ext cx="85038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90" name="Google Shape;190;p26"/>
            <p:cNvSpPr/>
            <p:nvPr/>
          </p:nvSpPr>
          <p:spPr>
            <a:xfrm>
              <a:off x="0" y="1646020"/>
              <a:ext cx="1700700" cy="8229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6"/>
            <p:cNvSpPr txBox="1"/>
            <p:nvPr/>
          </p:nvSpPr>
          <p:spPr>
            <a:xfrm>
              <a:off x="0" y="1646020"/>
              <a:ext cx="1700700" cy="822900"/>
            </a:xfrm>
            <a:prstGeom prst="rect">
              <a:avLst/>
            </a:prstGeom>
            <a:noFill/>
            <a:ln>
              <a:noFill/>
            </a:ln>
          </p:spPr>
          <p:txBody>
            <a:bodyPr anchorCtr="0" anchor="t" bIns="51425" lIns="51425" spcFirstLastPara="1" rIns="51425" wrap="square" tIns="51425">
              <a:noAutofit/>
            </a:bodyPr>
            <a:lstStyle/>
            <a:p>
              <a:pPr indent="0" lvl="0" marL="0" marR="0" rtl="0" algn="l">
                <a:lnSpc>
                  <a:spcPct val="90000"/>
                </a:lnSpc>
                <a:spcBef>
                  <a:spcPts val="0"/>
                </a:spcBef>
                <a:spcAft>
                  <a:spcPts val="0"/>
                </a:spcAft>
                <a:buClr>
                  <a:schemeClr val="dk1"/>
                </a:buClr>
                <a:buSzPts val="1400"/>
                <a:buFont typeface="Calibri"/>
                <a:buNone/>
              </a:pPr>
              <a:r>
                <a:rPr b="1" i="0" lang="en" sz="1400" u="none" cap="none" strike="noStrike">
                  <a:solidFill>
                    <a:schemeClr val="dk1"/>
                  </a:solidFill>
                  <a:latin typeface="Calibri"/>
                  <a:ea typeface="Calibri"/>
                  <a:cs typeface="Calibri"/>
                  <a:sym typeface="Calibri"/>
                </a:rPr>
                <a:t>Know your biohazard waste</a:t>
              </a:r>
              <a:endParaRPr b="0" i="0" sz="1400" u="none" cap="none" strike="noStrike">
                <a:solidFill>
                  <a:schemeClr val="dk1"/>
                </a:solidFill>
                <a:latin typeface="Calibri"/>
                <a:ea typeface="Calibri"/>
                <a:cs typeface="Calibri"/>
                <a:sym typeface="Calibri"/>
              </a:endParaRPr>
            </a:p>
          </p:txBody>
        </p:sp>
        <p:sp>
          <p:nvSpPr>
            <p:cNvPr id="192" name="Google Shape;192;p26"/>
            <p:cNvSpPr/>
            <p:nvPr/>
          </p:nvSpPr>
          <p:spPr>
            <a:xfrm>
              <a:off x="1828342" y="1683382"/>
              <a:ext cx="6675600" cy="7473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6"/>
            <p:cNvSpPr txBox="1"/>
            <p:nvPr/>
          </p:nvSpPr>
          <p:spPr>
            <a:xfrm>
              <a:off x="1828342" y="1683382"/>
              <a:ext cx="6675600" cy="747300"/>
            </a:xfrm>
            <a:prstGeom prst="rect">
              <a:avLst/>
            </a:prstGeom>
            <a:noFill/>
            <a:ln>
              <a:noFill/>
            </a:ln>
          </p:spPr>
          <p:txBody>
            <a:bodyPr anchorCtr="0" anchor="t" bIns="40000" lIns="40000" spcFirstLastPara="1" rIns="40000" wrap="square" tIns="40000">
              <a:noAutofit/>
            </a:bodyPr>
            <a:lstStyle/>
            <a:p>
              <a:pPr indent="0" lvl="0" marL="0" marR="0" rtl="0" algn="l">
                <a:lnSpc>
                  <a:spcPct val="90000"/>
                </a:lnSpc>
                <a:spcBef>
                  <a:spcPts val="0"/>
                </a:spcBef>
                <a:spcAft>
                  <a:spcPts val="0"/>
                </a:spcAft>
                <a:buClr>
                  <a:schemeClr val="dk1"/>
                </a:buClr>
                <a:buSzPts val="1100"/>
                <a:buFont typeface="Calibri"/>
                <a:buNone/>
              </a:pPr>
              <a:r>
                <a:rPr b="1" i="0" lang="en" sz="1100" u="none" cap="none" strike="noStrike">
                  <a:solidFill>
                    <a:schemeClr val="dk1"/>
                  </a:solidFill>
                  <a:latin typeface="Calibri"/>
                  <a:ea typeface="Calibri"/>
                  <a:cs typeface="Calibri"/>
                  <a:sym typeface="Calibri"/>
                </a:rPr>
                <a:t>Know what to throw in red bags:</a:t>
              </a:r>
              <a:r>
                <a:rPr b="0" i="0" lang="en" sz="1100" u="none" cap="none" strike="noStrike">
                  <a:solidFill>
                    <a:schemeClr val="dk1"/>
                  </a:solidFill>
                  <a:latin typeface="Calibri"/>
                  <a:ea typeface="Calibri"/>
                  <a:cs typeface="Calibri"/>
                  <a:sym typeface="Calibri"/>
                </a:rPr>
                <a:t> Processing biohazard waste has a huge environmental impact. </a:t>
              </a:r>
              <a:endParaRPr b="0" i="0" sz="1100" u="none" cap="none" strike="noStrike">
                <a:solidFill>
                  <a:srgbClr val="000000"/>
                </a:solidFill>
                <a:latin typeface="Arial"/>
                <a:ea typeface="Arial"/>
                <a:cs typeface="Arial"/>
                <a:sym typeface="Arial"/>
              </a:endParaRPr>
            </a:p>
          </p:txBody>
        </p:sp>
        <p:cxnSp>
          <p:nvCxnSpPr>
            <p:cNvPr id="194" name="Google Shape;194;p26"/>
            <p:cNvCxnSpPr/>
            <p:nvPr/>
          </p:nvCxnSpPr>
          <p:spPr>
            <a:xfrm>
              <a:off x="1700784" y="2430614"/>
              <a:ext cx="68031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cxnSp>
          <p:nvCxnSpPr>
            <p:cNvPr id="195" name="Google Shape;195;p26"/>
            <p:cNvCxnSpPr/>
            <p:nvPr/>
          </p:nvCxnSpPr>
          <p:spPr>
            <a:xfrm>
              <a:off x="0" y="2468779"/>
              <a:ext cx="85038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96" name="Google Shape;196;p26"/>
            <p:cNvSpPr/>
            <p:nvPr/>
          </p:nvSpPr>
          <p:spPr>
            <a:xfrm>
              <a:off x="0" y="2468779"/>
              <a:ext cx="1700700" cy="8229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6"/>
            <p:cNvSpPr txBox="1"/>
            <p:nvPr/>
          </p:nvSpPr>
          <p:spPr>
            <a:xfrm>
              <a:off x="0" y="2468779"/>
              <a:ext cx="1700700" cy="822900"/>
            </a:xfrm>
            <a:prstGeom prst="rect">
              <a:avLst/>
            </a:prstGeom>
            <a:noFill/>
            <a:ln>
              <a:noFill/>
            </a:ln>
          </p:spPr>
          <p:txBody>
            <a:bodyPr anchorCtr="0" anchor="t" bIns="51425" lIns="51425" spcFirstLastPara="1" rIns="51425" wrap="square" tIns="51425">
              <a:noAutofit/>
            </a:bodyPr>
            <a:lstStyle/>
            <a:p>
              <a:pPr indent="0" lvl="0" marL="0" marR="0" rtl="0" algn="l">
                <a:lnSpc>
                  <a:spcPct val="90000"/>
                </a:lnSpc>
                <a:spcBef>
                  <a:spcPts val="0"/>
                </a:spcBef>
                <a:spcAft>
                  <a:spcPts val="0"/>
                </a:spcAft>
                <a:buClr>
                  <a:schemeClr val="dk1"/>
                </a:buClr>
                <a:buSzPts val="1400"/>
                <a:buFont typeface="Calibri"/>
                <a:buNone/>
              </a:pPr>
              <a:r>
                <a:rPr b="1" i="0" lang="en" sz="1400" u="none" cap="none" strike="noStrike">
                  <a:solidFill>
                    <a:schemeClr val="dk1"/>
                  </a:solidFill>
                  <a:latin typeface="Calibri"/>
                  <a:ea typeface="Calibri"/>
                  <a:cs typeface="Calibri"/>
                  <a:sym typeface="Calibri"/>
                </a:rPr>
                <a:t>Choose video visits (when appropriate)	</a:t>
              </a:r>
              <a:endParaRPr b="0" i="0" sz="1400" u="none" cap="none" strike="noStrike">
                <a:solidFill>
                  <a:schemeClr val="dk1"/>
                </a:solidFill>
                <a:latin typeface="Calibri"/>
                <a:ea typeface="Calibri"/>
                <a:cs typeface="Calibri"/>
                <a:sym typeface="Calibri"/>
              </a:endParaRPr>
            </a:p>
          </p:txBody>
        </p:sp>
        <p:sp>
          <p:nvSpPr>
            <p:cNvPr id="198" name="Google Shape;198;p26"/>
            <p:cNvSpPr/>
            <p:nvPr/>
          </p:nvSpPr>
          <p:spPr>
            <a:xfrm>
              <a:off x="1828342" y="2506141"/>
              <a:ext cx="6675600" cy="7473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6"/>
            <p:cNvSpPr txBox="1"/>
            <p:nvPr/>
          </p:nvSpPr>
          <p:spPr>
            <a:xfrm>
              <a:off x="1828342" y="2506141"/>
              <a:ext cx="6675600" cy="747300"/>
            </a:xfrm>
            <a:prstGeom prst="rect">
              <a:avLst/>
            </a:prstGeom>
            <a:noFill/>
            <a:ln>
              <a:noFill/>
            </a:ln>
          </p:spPr>
          <p:txBody>
            <a:bodyPr anchorCtr="0" anchor="t" bIns="40000" lIns="40000" spcFirstLastPara="1" rIns="40000" wrap="square" tIns="40000">
              <a:noAutofit/>
            </a:bodyPr>
            <a:lstStyle/>
            <a:p>
              <a:pPr indent="0" lvl="0" marL="0" marR="0" rtl="0" algn="l">
                <a:lnSpc>
                  <a:spcPct val="90000"/>
                </a:lnSpc>
                <a:spcBef>
                  <a:spcPts val="0"/>
                </a:spcBef>
                <a:spcAft>
                  <a:spcPts val="0"/>
                </a:spcAft>
                <a:buClr>
                  <a:schemeClr val="dk1"/>
                </a:buClr>
                <a:buSzPts val="1100"/>
                <a:buFont typeface="Calibri"/>
                <a:buNone/>
              </a:pPr>
              <a:r>
                <a:rPr b="1" i="0" lang="en" sz="1100" u="none" cap="none" strike="noStrike">
                  <a:solidFill>
                    <a:schemeClr val="dk1"/>
                  </a:solidFill>
                  <a:latin typeface="Calibri"/>
                  <a:ea typeface="Calibri"/>
                  <a:cs typeface="Calibri"/>
                  <a:sym typeface="Calibri"/>
                </a:rPr>
                <a:t>Video visits decrease waste and eliminate CO2: </a:t>
              </a:r>
              <a:r>
                <a:rPr b="0" i="0" lang="en" sz="1100" u="none" cap="none" strike="noStrike">
                  <a:solidFill>
                    <a:schemeClr val="dk1"/>
                  </a:solidFill>
                  <a:latin typeface="Calibri"/>
                  <a:ea typeface="Calibri"/>
                  <a:cs typeface="Calibri"/>
                  <a:sym typeface="Calibri"/>
                </a:rPr>
                <a:t>For clinic or hospital follow-up visits, choose video visits when appropriate. </a:t>
              </a:r>
              <a:endParaRPr b="0" i="0" sz="1100" u="none" cap="none" strike="noStrike">
                <a:solidFill>
                  <a:srgbClr val="000000"/>
                </a:solidFill>
                <a:latin typeface="Arial"/>
                <a:ea typeface="Arial"/>
                <a:cs typeface="Arial"/>
                <a:sym typeface="Arial"/>
              </a:endParaRPr>
            </a:p>
          </p:txBody>
        </p:sp>
        <p:cxnSp>
          <p:nvCxnSpPr>
            <p:cNvPr id="200" name="Google Shape;200;p26"/>
            <p:cNvCxnSpPr/>
            <p:nvPr/>
          </p:nvCxnSpPr>
          <p:spPr>
            <a:xfrm>
              <a:off x="1700784" y="3253373"/>
              <a:ext cx="68031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cxnSp>
          <p:nvCxnSpPr>
            <p:cNvPr id="201" name="Google Shape;201;p26"/>
            <p:cNvCxnSpPr/>
            <p:nvPr/>
          </p:nvCxnSpPr>
          <p:spPr>
            <a:xfrm>
              <a:off x="0" y="3291538"/>
              <a:ext cx="85038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202" name="Google Shape;202;p26"/>
            <p:cNvSpPr/>
            <p:nvPr/>
          </p:nvSpPr>
          <p:spPr>
            <a:xfrm>
              <a:off x="0" y="3291538"/>
              <a:ext cx="1700700" cy="8229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6"/>
            <p:cNvSpPr txBox="1"/>
            <p:nvPr/>
          </p:nvSpPr>
          <p:spPr>
            <a:xfrm>
              <a:off x="0" y="3291538"/>
              <a:ext cx="1700700" cy="822900"/>
            </a:xfrm>
            <a:prstGeom prst="rect">
              <a:avLst/>
            </a:prstGeom>
            <a:noFill/>
            <a:ln>
              <a:noFill/>
            </a:ln>
          </p:spPr>
          <p:txBody>
            <a:bodyPr anchorCtr="0" anchor="t" bIns="51425" lIns="51425" spcFirstLastPara="1" rIns="51425" wrap="square" tIns="51425">
              <a:noAutofit/>
            </a:bodyPr>
            <a:lstStyle/>
            <a:p>
              <a:pPr indent="0" lvl="0" marL="0" marR="0" rtl="0" algn="l">
                <a:lnSpc>
                  <a:spcPct val="90000"/>
                </a:lnSpc>
                <a:spcBef>
                  <a:spcPts val="0"/>
                </a:spcBef>
                <a:spcAft>
                  <a:spcPts val="0"/>
                </a:spcAft>
                <a:buClr>
                  <a:schemeClr val="dk1"/>
                </a:buClr>
                <a:buSzPts val="1400"/>
                <a:buFont typeface="Calibri"/>
                <a:buNone/>
              </a:pPr>
              <a:r>
                <a:rPr b="1" i="0" lang="en" sz="1400" u="none" cap="none" strike="noStrike">
                  <a:solidFill>
                    <a:schemeClr val="dk1"/>
                  </a:solidFill>
                  <a:latin typeface="Calibri"/>
                  <a:ea typeface="Calibri"/>
                  <a:cs typeface="Calibri"/>
                  <a:sym typeface="Calibri"/>
                </a:rPr>
                <a:t>Limit water use</a:t>
              </a:r>
              <a:endParaRPr b="0" i="0" sz="1400" u="none" cap="none" strike="noStrike">
                <a:solidFill>
                  <a:schemeClr val="dk1"/>
                </a:solidFill>
                <a:latin typeface="Calibri"/>
                <a:ea typeface="Calibri"/>
                <a:cs typeface="Calibri"/>
                <a:sym typeface="Calibri"/>
              </a:endParaRPr>
            </a:p>
          </p:txBody>
        </p:sp>
        <p:sp>
          <p:nvSpPr>
            <p:cNvPr id="204" name="Google Shape;204;p26"/>
            <p:cNvSpPr/>
            <p:nvPr/>
          </p:nvSpPr>
          <p:spPr>
            <a:xfrm>
              <a:off x="1828342" y="3328900"/>
              <a:ext cx="6675600" cy="7473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6"/>
            <p:cNvSpPr txBox="1"/>
            <p:nvPr/>
          </p:nvSpPr>
          <p:spPr>
            <a:xfrm>
              <a:off x="1828342" y="3328900"/>
              <a:ext cx="6675600" cy="747300"/>
            </a:xfrm>
            <a:prstGeom prst="rect">
              <a:avLst/>
            </a:prstGeom>
            <a:noFill/>
            <a:ln>
              <a:noFill/>
            </a:ln>
          </p:spPr>
          <p:txBody>
            <a:bodyPr anchorCtr="0" anchor="t" bIns="40000" lIns="40000" spcFirstLastPara="1" rIns="40000" wrap="square" tIns="40000">
              <a:noAutofit/>
            </a:bodyPr>
            <a:lstStyle/>
            <a:p>
              <a:pPr indent="0" lvl="0" marL="0" marR="0" rtl="0" algn="l">
                <a:lnSpc>
                  <a:spcPct val="90000"/>
                </a:lnSpc>
                <a:spcBef>
                  <a:spcPts val="0"/>
                </a:spcBef>
                <a:spcAft>
                  <a:spcPts val="0"/>
                </a:spcAft>
                <a:buClr>
                  <a:schemeClr val="dk1"/>
                </a:buClr>
                <a:buSzPts val="1100"/>
                <a:buFont typeface="Calibri"/>
                <a:buNone/>
              </a:pPr>
              <a:r>
                <a:rPr b="1" i="0" lang="en" sz="1100" u="none" cap="none" strike="noStrike">
                  <a:solidFill>
                    <a:schemeClr val="dk1"/>
                  </a:solidFill>
                  <a:latin typeface="Calibri"/>
                  <a:ea typeface="Calibri"/>
                  <a:cs typeface="Calibri"/>
                  <a:sym typeface="Calibri"/>
                </a:rPr>
                <a:t>Turn off the water </a:t>
              </a:r>
              <a:r>
                <a:rPr b="0" i="0" lang="en" sz="1100" u="none" cap="none" strike="noStrike">
                  <a:solidFill>
                    <a:schemeClr val="dk1"/>
                  </a:solidFill>
                  <a:latin typeface="Calibri"/>
                  <a:ea typeface="Calibri"/>
                  <a:cs typeface="Calibri"/>
                  <a:sym typeface="Calibri"/>
                </a:rPr>
                <a:t>while you scrub into surgery or wash your hands. Use alcohol-based hand sanitizers when appropriate.</a:t>
              </a:r>
              <a:endParaRPr b="0" i="0" sz="1100" u="none" cap="none" strike="noStrike">
                <a:solidFill>
                  <a:srgbClr val="000000"/>
                </a:solidFill>
                <a:latin typeface="Arial"/>
                <a:ea typeface="Arial"/>
                <a:cs typeface="Arial"/>
                <a:sym typeface="Arial"/>
              </a:endParaRPr>
            </a:p>
          </p:txBody>
        </p:sp>
        <p:cxnSp>
          <p:nvCxnSpPr>
            <p:cNvPr id="206" name="Google Shape;206;p26"/>
            <p:cNvCxnSpPr/>
            <p:nvPr/>
          </p:nvCxnSpPr>
          <p:spPr>
            <a:xfrm>
              <a:off x="1700784" y="4076132"/>
              <a:ext cx="6803100"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Learning Objectives: </a:t>
            </a:r>
            <a:endParaRPr b="1"/>
          </a:p>
        </p:txBody>
      </p:sp>
      <p:sp>
        <p:nvSpPr>
          <p:cNvPr id="69" name="Google Shape;69;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Explain what particulate matter (PM) pollution is, why it is a health concern, and how climate change is affecting levels of PM?</a:t>
            </a:r>
            <a:endParaRPr>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Understand how incidence rates of lung cancer are increased with increased exposure to PM &amp; PM2.5</a:t>
            </a:r>
            <a:endParaRPr>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Understand the global health disparities associated with increased exposure to PM.</a:t>
            </a:r>
            <a:endParaRPr>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
                <a:solidFill>
                  <a:schemeClr val="dk1"/>
                </a:solidFill>
              </a:rPr>
              <a:t>Discuss clinical practices to decrease patient’s exposure to particulate matter.</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203175" y="3540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What is particulate matter (PM) pollution? </a:t>
            </a:r>
            <a:endParaRPr b="1"/>
          </a:p>
        </p:txBody>
      </p:sp>
      <p:sp>
        <p:nvSpPr>
          <p:cNvPr id="75" name="Google Shape;75;p16"/>
          <p:cNvSpPr txBox="1"/>
          <p:nvPr>
            <p:ph idx="1" type="body"/>
          </p:nvPr>
        </p:nvSpPr>
        <p:spPr>
          <a:xfrm>
            <a:off x="311700" y="926775"/>
            <a:ext cx="3524400" cy="38862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lang="en" sz="1300">
                <a:solidFill>
                  <a:schemeClr val="dk1"/>
                </a:solidFill>
              </a:rPr>
              <a:t>PM is a mixture of solid particles and liquid droplets found in the air and can be made up of hundreds of different chemicals including polycyclic aromatic hydrocarbons (PAHs).</a:t>
            </a:r>
            <a:endParaRPr sz="1300">
              <a:solidFill>
                <a:schemeClr val="dk1"/>
              </a:solidFill>
            </a:endParaRPr>
          </a:p>
          <a:p>
            <a:pPr indent="0" lvl="0" marL="0" rtl="0" algn="l">
              <a:lnSpc>
                <a:spcPct val="115000"/>
              </a:lnSpc>
              <a:spcBef>
                <a:spcPts val="0"/>
              </a:spcBef>
              <a:spcAft>
                <a:spcPts val="0"/>
              </a:spcAft>
              <a:buSzPts val="1800"/>
              <a:buNone/>
            </a:pPr>
            <a:r>
              <a:t/>
            </a:r>
            <a:endParaRPr sz="1300">
              <a:solidFill>
                <a:schemeClr val="dk1"/>
              </a:solidFill>
            </a:endParaRPr>
          </a:p>
          <a:p>
            <a:pPr indent="0" lvl="0" marL="0" rtl="0" algn="l">
              <a:lnSpc>
                <a:spcPct val="115000"/>
              </a:lnSpc>
              <a:spcBef>
                <a:spcPts val="0"/>
              </a:spcBef>
              <a:spcAft>
                <a:spcPts val="0"/>
              </a:spcAft>
              <a:buSzPts val="1800"/>
              <a:buNone/>
            </a:pPr>
            <a:r>
              <a:rPr lang="en" sz="1240">
                <a:solidFill>
                  <a:schemeClr val="dk1"/>
                </a:solidFill>
              </a:rPr>
              <a:t>Most particles form in the atmosphere as a result of complex reactions of pollutants emitted from power plants, industries and automobiles. </a:t>
            </a:r>
            <a:endParaRPr sz="1240">
              <a:solidFill>
                <a:schemeClr val="dk1"/>
              </a:solidFill>
            </a:endParaRPr>
          </a:p>
          <a:p>
            <a:pPr indent="0" lvl="0" marL="0" rtl="0" algn="l">
              <a:lnSpc>
                <a:spcPct val="115000"/>
              </a:lnSpc>
              <a:spcBef>
                <a:spcPts val="1000"/>
              </a:spcBef>
              <a:spcAft>
                <a:spcPts val="0"/>
              </a:spcAft>
              <a:buSzPts val="1800"/>
              <a:buNone/>
            </a:pPr>
            <a:r>
              <a:rPr lang="en" sz="1240">
                <a:solidFill>
                  <a:schemeClr val="dk1"/>
                </a:solidFill>
              </a:rPr>
              <a:t>Climate change leads to increase in particulate matter pollution primarily due to wildfires and drought. </a:t>
            </a:r>
            <a:endParaRPr sz="1300">
              <a:solidFill>
                <a:schemeClr val="dk1"/>
              </a:solidFill>
            </a:endParaRPr>
          </a:p>
          <a:p>
            <a:pPr indent="0" lvl="0" marL="0" rtl="0" algn="l">
              <a:lnSpc>
                <a:spcPct val="115000"/>
              </a:lnSpc>
              <a:spcBef>
                <a:spcPts val="1000"/>
              </a:spcBef>
              <a:spcAft>
                <a:spcPts val="0"/>
              </a:spcAft>
              <a:buSzPts val="1800"/>
              <a:buNone/>
            </a:pPr>
            <a:r>
              <a:t/>
            </a:r>
            <a:endParaRPr sz="1600">
              <a:solidFill>
                <a:schemeClr val="dk1"/>
              </a:solidFill>
            </a:endParaRPr>
          </a:p>
          <a:p>
            <a:pPr indent="0" lvl="0" marL="0" rtl="0" algn="l">
              <a:lnSpc>
                <a:spcPct val="115000"/>
              </a:lnSpc>
              <a:spcBef>
                <a:spcPts val="0"/>
              </a:spcBef>
              <a:spcAft>
                <a:spcPts val="0"/>
              </a:spcAft>
              <a:buSzPts val="1800"/>
              <a:buNone/>
            </a:pPr>
            <a:r>
              <a:rPr lang="en" sz="1400">
                <a:solidFill>
                  <a:schemeClr val="dk1"/>
                </a:solidFill>
              </a:rPr>
              <a:t>PM is defined by the size of the particle:</a:t>
            </a:r>
            <a:br>
              <a:rPr lang="en" sz="1600">
                <a:solidFill>
                  <a:schemeClr val="dk1"/>
                </a:solidFill>
              </a:rPr>
            </a:br>
            <a:endParaRPr sz="1240">
              <a:solidFill>
                <a:schemeClr val="dk1"/>
              </a:solidFill>
            </a:endParaRPr>
          </a:p>
          <a:p>
            <a:pPr indent="-294640" lvl="0" marL="457200" rtl="0" algn="l">
              <a:lnSpc>
                <a:spcPct val="115000"/>
              </a:lnSpc>
              <a:spcBef>
                <a:spcPts val="0"/>
              </a:spcBef>
              <a:spcAft>
                <a:spcPts val="0"/>
              </a:spcAft>
              <a:buClr>
                <a:schemeClr val="dk1"/>
              </a:buClr>
              <a:buSzPts val="1040"/>
              <a:buFont typeface="Arial"/>
              <a:buChar char="●"/>
            </a:pPr>
            <a:r>
              <a:rPr lang="en" sz="1040">
                <a:solidFill>
                  <a:schemeClr val="dk1"/>
                </a:solidFill>
              </a:rPr>
              <a:t>PM</a:t>
            </a:r>
            <a:r>
              <a:rPr baseline="-25000" lang="en" sz="1040">
                <a:solidFill>
                  <a:schemeClr val="dk1"/>
                </a:solidFill>
              </a:rPr>
              <a:t>10</a:t>
            </a:r>
            <a:r>
              <a:rPr lang="en" sz="1040">
                <a:solidFill>
                  <a:schemeClr val="dk1"/>
                </a:solidFill>
              </a:rPr>
              <a:t>: coarse particles (D &lt; 10 µm)</a:t>
            </a:r>
            <a:endParaRPr sz="1040">
              <a:solidFill>
                <a:schemeClr val="dk1"/>
              </a:solidFill>
            </a:endParaRPr>
          </a:p>
          <a:p>
            <a:pPr indent="-294640" lvl="0" marL="457200" rtl="0" algn="l">
              <a:lnSpc>
                <a:spcPct val="115000"/>
              </a:lnSpc>
              <a:spcBef>
                <a:spcPts val="1000"/>
              </a:spcBef>
              <a:spcAft>
                <a:spcPts val="0"/>
              </a:spcAft>
              <a:buClr>
                <a:schemeClr val="dk1"/>
              </a:buClr>
              <a:buSzPts val="1040"/>
              <a:buFont typeface="Arial"/>
              <a:buChar char="●"/>
            </a:pPr>
            <a:r>
              <a:rPr lang="en" sz="1040">
                <a:solidFill>
                  <a:schemeClr val="dk1"/>
                </a:solidFill>
              </a:rPr>
              <a:t>PM</a:t>
            </a:r>
            <a:r>
              <a:rPr baseline="-25000" lang="en" sz="1040">
                <a:solidFill>
                  <a:schemeClr val="dk1"/>
                </a:solidFill>
              </a:rPr>
              <a:t>2.5</a:t>
            </a:r>
            <a:r>
              <a:rPr lang="en" sz="1040">
                <a:solidFill>
                  <a:schemeClr val="dk1"/>
                </a:solidFill>
              </a:rPr>
              <a:t>: fine particles (D &lt; 2.5 µm)</a:t>
            </a:r>
            <a:endParaRPr sz="1040">
              <a:solidFill>
                <a:schemeClr val="dk1"/>
              </a:solidFill>
            </a:endParaRPr>
          </a:p>
          <a:p>
            <a:pPr indent="-294640" lvl="0" marL="457200" rtl="0" algn="l">
              <a:lnSpc>
                <a:spcPct val="115000"/>
              </a:lnSpc>
              <a:spcBef>
                <a:spcPts val="1000"/>
              </a:spcBef>
              <a:spcAft>
                <a:spcPts val="1000"/>
              </a:spcAft>
              <a:buClr>
                <a:schemeClr val="dk1"/>
              </a:buClr>
              <a:buSzPts val="1040"/>
              <a:buFont typeface="Montserrat"/>
              <a:buChar char="●"/>
            </a:pPr>
            <a:r>
              <a:rPr lang="en" sz="1040">
                <a:solidFill>
                  <a:schemeClr val="dk1"/>
                </a:solidFill>
              </a:rPr>
              <a:t>PM</a:t>
            </a:r>
            <a:r>
              <a:rPr baseline="-25000" lang="en" sz="1040">
                <a:solidFill>
                  <a:schemeClr val="dk1"/>
                </a:solidFill>
              </a:rPr>
              <a:t>0.1</a:t>
            </a:r>
            <a:r>
              <a:rPr lang="en" sz="1040">
                <a:solidFill>
                  <a:schemeClr val="dk1"/>
                </a:solidFill>
              </a:rPr>
              <a:t>: ultrafine particles (D </a:t>
            </a:r>
            <a:r>
              <a:rPr lang="en" sz="1040" u="sng">
                <a:solidFill>
                  <a:schemeClr val="dk1"/>
                </a:solidFill>
              </a:rPr>
              <a:t>&lt;</a:t>
            </a:r>
            <a:r>
              <a:rPr lang="en" sz="1040">
                <a:solidFill>
                  <a:schemeClr val="dk1"/>
                </a:solidFill>
              </a:rPr>
              <a:t> 0.1µm)</a:t>
            </a:r>
            <a:endParaRPr sz="1600">
              <a:solidFill>
                <a:schemeClr val="dk1"/>
              </a:solidFill>
            </a:endParaRPr>
          </a:p>
        </p:txBody>
      </p:sp>
      <p:pic>
        <p:nvPicPr>
          <p:cNvPr id="76" name="Google Shape;76;p16"/>
          <p:cNvPicPr preferRelativeResize="0"/>
          <p:nvPr/>
        </p:nvPicPr>
        <p:blipFill rotWithShape="1">
          <a:blip r:embed="rId3">
            <a:alphaModFix/>
          </a:blip>
          <a:srcRect b="0" l="0" r="0" t="0"/>
          <a:stretch/>
        </p:blipFill>
        <p:spPr>
          <a:xfrm>
            <a:off x="4833150" y="926775"/>
            <a:ext cx="4074024" cy="2839926"/>
          </a:xfrm>
          <a:prstGeom prst="rect">
            <a:avLst/>
          </a:prstGeom>
          <a:noFill/>
          <a:ln>
            <a:noFill/>
          </a:ln>
        </p:spPr>
      </p:pic>
      <p:sp>
        <p:nvSpPr>
          <p:cNvPr id="77" name="Google Shape;77;p16"/>
          <p:cNvSpPr txBox="1"/>
          <p:nvPr/>
        </p:nvSpPr>
        <p:spPr>
          <a:xfrm>
            <a:off x="4572000" y="4162463"/>
            <a:ext cx="3058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Source: https://www.epa.gov/pmcourse/what-particle-pollution</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0" l="0" r="0" t="0"/>
          <a:stretch/>
        </p:blipFill>
        <p:spPr>
          <a:xfrm>
            <a:off x="4761875" y="1283250"/>
            <a:ext cx="4215900" cy="3020650"/>
          </a:xfrm>
          <a:prstGeom prst="rect">
            <a:avLst/>
          </a:prstGeom>
          <a:noFill/>
          <a:ln>
            <a:noFill/>
          </a:ln>
        </p:spPr>
      </p:pic>
      <p:sp>
        <p:nvSpPr>
          <p:cNvPr id="83" name="Google Shape;83;p17"/>
          <p:cNvSpPr txBox="1"/>
          <p:nvPr/>
        </p:nvSpPr>
        <p:spPr>
          <a:xfrm>
            <a:off x="355975" y="1584950"/>
            <a:ext cx="40179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The International Agency for Research on Cancer (IARC) published a review in 2015 that concluded that particulate matter in outdoor air pollution causes lung cancer.</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17"/>
          <p:cNvPicPr preferRelativeResize="0"/>
          <p:nvPr/>
        </p:nvPicPr>
        <p:blipFill rotWithShape="1">
          <a:blip r:embed="rId4">
            <a:alphaModFix/>
          </a:blip>
          <a:srcRect b="0" l="0" r="0" t="0"/>
          <a:stretch/>
        </p:blipFill>
        <p:spPr>
          <a:xfrm>
            <a:off x="627025" y="2847056"/>
            <a:ext cx="3475800" cy="1117221"/>
          </a:xfrm>
          <a:prstGeom prst="rect">
            <a:avLst/>
          </a:prstGeom>
          <a:noFill/>
          <a:ln>
            <a:noFill/>
          </a:ln>
        </p:spPr>
      </p:pic>
      <p:sp>
        <p:nvSpPr>
          <p:cNvPr id="85" name="Google Shape;85;p17"/>
          <p:cNvSpPr txBox="1"/>
          <p:nvPr/>
        </p:nvSpPr>
        <p:spPr>
          <a:xfrm>
            <a:off x="4761875" y="1134375"/>
            <a:ext cx="4215900" cy="3693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Additional  Health effects of PM 2.5</a:t>
            </a:r>
            <a:endParaRPr b="1" i="0" sz="1200" u="none" cap="none" strike="noStrike">
              <a:solidFill>
                <a:srgbClr val="000000"/>
              </a:solidFill>
              <a:latin typeface="Calibri"/>
              <a:ea typeface="Calibri"/>
              <a:cs typeface="Calibri"/>
              <a:sym typeface="Calibri"/>
            </a:endParaRPr>
          </a:p>
        </p:txBody>
      </p:sp>
      <p:sp>
        <p:nvSpPr>
          <p:cNvPr id="86" name="Google Shape;86;p17"/>
          <p:cNvSpPr txBox="1"/>
          <p:nvPr/>
        </p:nvSpPr>
        <p:spPr>
          <a:xfrm>
            <a:off x="7751700" y="1892675"/>
            <a:ext cx="13923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700"/>
              <a:buFont typeface="Arial"/>
              <a:buNone/>
            </a:pPr>
            <a:r>
              <a:rPr b="0" i="0" lang="en" sz="700" u="none" cap="none" strike="noStrike">
                <a:solidFill>
                  <a:schemeClr val="dk1"/>
                </a:solidFill>
                <a:latin typeface="Arial"/>
                <a:ea typeface="Arial"/>
                <a:cs typeface="Arial"/>
                <a:sym typeface="Arial"/>
              </a:rPr>
              <a:t>Dementia/cognitive decline</a:t>
            </a:r>
            <a:endParaRPr b="0" i="0" sz="700" u="none" cap="none" strike="noStrike">
              <a:solidFill>
                <a:srgbClr val="000000"/>
              </a:solidFill>
              <a:latin typeface="Arial"/>
              <a:ea typeface="Arial"/>
              <a:cs typeface="Arial"/>
              <a:sym typeface="Arial"/>
            </a:endParaRPr>
          </a:p>
        </p:txBody>
      </p:sp>
      <p:sp>
        <p:nvSpPr>
          <p:cNvPr id="87" name="Google Shape;87;p17"/>
          <p:cNvSpPr txBox="1"/>
          <p:nvPr/>
        </p:nvSpPr>
        <p:spPr>
          <a:xfrm>
            <a:off x="7929825" y="2338975"/>
            <a:ext cx="1111200" cy="29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740"/>
              <a:buFont typeface="Arial"/>
              <a:buNone/>
            </a:pPr>
            <a:r>
              <a:rPr b="0" i="0" lang="en" sz="740" u="none" cap="none" strike="noStrike">
                <a:solidFill>
                  <a:schemeClr val="dk1"/>
                </a:solidFill>
                <a:latin typeface="Arial"/>
                <a:ea typeface="Arial"/>
                <a:cs typeface="Arial"/>
                <a:sym typeface="Arial"/>
              </a:rPr>
              <a:t>Poor birth outcomes</a:t>
            </a:r>
            <a:endParaRPr b="0" i="0" sz="74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How does climate change affect exposures to PM? </a:t>
            </a:r>
            <a:endParaRPr b="1"/>
          </a:p>
        </p:txBody>
      </p:sp>
      <p:sp>
        <p:nvSpPr>
          <p:cNvPr id="93" name="Google Shape;93;p18"/>
          <p:cNvSpPr txBox="1"/>
          <p:nvPr>
            <p:ph idx="1" type="body"/>
          </p:nvPr>
        </p:nvSpPr>
        <p:spPr>
          <a:xfrm>
            <a:off x="395050" y="1170125"/>
            <a:ext cx="3831600" cy="34164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lang="en" sz="1600">
                <a:solidFill>
                  <a:schemeClr val="dk1"/>
                </a:solidFill>
              </a:rPr>
              <a:t>Increasing emissions from fossil fuel-fired power plants due to demand for electricity for cooling</a:t>
            </a:r>
            <a:endParaRPr sz="1600">
              <a:solidFill>
                <a:schemeClr val="dk1"/>
              </a:solidFill>
            </a:endParaRPr>
          </a:p>
          <a:p>
            <a:pPr indent="0" lvl="0" marL="457200" rtl="0" algn="l">
              <a:lnSpc>
                <a:spcPct val="115000"/>
              </a:lnSpc>
              <a:spcBef>
                <a:spcPts val="0"/>
              </a:spcBef>
              <a:spcAft>
                <a:spcPts val="0"/>
              </a:spcAft>
              <a:buSzPts val="1800"/>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Increasing natural sources of air pollutant emissions</a:t>
            </a:r>
            <a:endParaRPr sz="1600">
              <a:solidFill>
                <a:schemeClr val="dk1"/>
              </a:solidFill>
            </a:endParaRPr>
          </a:p>
          <a:p>
            <a:pPr indent="0" lvl="0" marL="457200" rtl="0" algn="l">
              <a:lnSpc>
                <a:spcPct val="115000"/>
              </a:lnSpc>
              <a:spcBef>
                <a:spcPts val="0"/>
              </a:spcBef>
              <a:spcAft>
                <a:spcPts val="0"/>
              </a:spcAft>
              <a:buSzPts val="1800"/>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Wildfire smoke worsened by drought and heat</a:t>
            </a:r>
            <a:endParaRPr sz="2800">
              <a:solidFill>
                <a:schemeClr val="dk1"/>
              </a:solidFill>
            </a:endParaRPr>
          </a:p>
          <a:p>
            <a:pPr indent="0" lvl="0" marL="0" rtl="0" algn="l">
              <a:lnSpc>
                <a:spcPct val="115000"/>
              </a:lnSpc>
              <a:spcBef>
                <a:spcPts val="0"/>
              </a:spcBef>
              <a:spcAft>
                <a:spcPts val="1200"/>
              </a:spcAft>
              <a:buSzPts val="1800"/>
              <a:buNone/>
            </a:pPr>
            <a:r>
              <a:t/>
            </a:r>
            <a:endParaRPr/>
          </a:p>
        </p:txBody>
      </p:sp>
      <p:sp>
        <p:nvSpPr>
          <p:cNvPr id="94" name="Google Shape;94;p18"/>
          <p:cNvSpPr txBox="1"/>
          <p:nvPr/>
        </p:nvSpPr>
        <p:spPr>
          <a:xfrm>
            <a:off x="6812700" y="4755200"/>
            <a:ext cx="2271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Slide credit: Christine Berg, MD</a:t>
            </a:r>
            <a:endParaRPr b="0" i="0" sz="1000" u="none" cap="none" strike="noStrike">
              <a:solidFill>
                <a:srgbClr val="000000"/>
              </a:solidFill>
              <a:latin typeface="Arial"/>
              <a:ea typeface="Arial"/>
              <a:cs typeface="Arial"/>
              <a:sym typeface="Arial"/>
            </a:endParaRPr>
          </a:p>
        </p:txBody>
      </p:sp>
      <p:pic>
        <p:nvPicPr>
          <p:cNvPr id="95" name="Google Shape;95;p18"/>
          <p:cNvPicPr preferRelativeResize="0"/>
          <p:nvPr/>
        </p:nvPicPr>
        <p:blipFill rotWithShape="1">
          <a:blip r:embed="rId3">
            <a:alphaModFix/>
          </a:blip>
          <a:srcRect b="0" l="0" r="0" t="0"/>
          <a:stretch/>
        </p:blipFill>
        <p:spPr>
          <a:xfrm>
            <a:off x="4226650" y="1461700"/>
            <a:ext cx="4612550" cy="25962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486225" y="187850"/>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b="1" lang="en"/>
              <a:t>Prospective study: </a:t>
            </a:r>
            <a:r>
              <a:rPr lang="en"/>
              <a:t>Long-term PM</a:t>
            </a:r>
            <a:r>
              <a:rPr baseline="-25000" lang="en"/>
              <a:t>2.5</a:t>
            </a:r>
            <a:r>
              <a:rPr lang="en"/>
              <a:t> exposure and Lung CA mortality in Never-Smokers</a:t>
            </a:r>
            <a:r>
              <a:rPr b="1" lang="en"/>
              <a:t> </a:t>
            </a:r>
            <a:endParaRPr b="1"/>
          </a:p>
        </p:txBody>
      </p:sp>
      <p:sp>
        <p:nvSpPr>
          <p:cNvPr id="101" name="Google Shape;101;p19"/>
          <p:cNvSpPr txBox="1"/>
          <p:nvPr>
            <p:ph idx="1" type="body"/>
          </p:nvPr>
        </p:nvSpPr>
        <p:spPr>
          <a:xfrm>
            <a:off x="436700" y="1140425"/>
            <a:ext cx="4566000" cy="3660600"/>
          </a:xfrm>
          <a:prstGeom prst="rect">
            <a:avLst/>
          </a:prstGeom>
          <a:noFill/>
          <a:ln>
            <a:noFill/>
          </a:ln>
        </p:spPr>
        <p:txBody>
          <a:bodyPr anchorCtr="0" anchor="t" bIns="91425" lIns="91425" spcFirstLastPara="1" rIns="91425" wrap="square" tIns="91425">
            <a:normAutofit/>
          </a:bodyPr>
          <a:lstStyle/>
          <a:p>
            <a:pPr indent="-327660" lvl="0" marL="457200" rtl="0" algn="l">
              <a:lnSpc>
                <a:spcPct val="115000"/>
              </a:lnSpc>
              <a:spcBef>
                <a:spcPts val="1000"/>
              </a:spcBef>
              <a:spcAft>
                <a:spcPts val="0"/>
              </a:spcAft>
              <a:buClr>
                <a:schemeClr val="dk1"/>
              </a:buClr>
              <a:buSzPts val="1560"/>
              <a:buFont typeface="Arial"/>
              <a:buChar char="●"/>
            </a:pPr>
            <a:r>
              <a:rPr lang="en" sz="1560">
                <a:solidFill>
                  <a:schemeClr val="dk1"/>
                </a:solidFill>
              </a:rPr>
              <a:t>Each 10 μg/m</a:t>
            </a:r>
            <a:r>
              <a:rPr baseline="30000" lang="en" sz="1560">
                <a:solidFill>
                  <a:schemeClr val="dk1"/>
                </a:solidFill>
              </a:rPr>
              <a:t>3</a:t>
            </a:r>
            <a:r>
              <a:rPr lang="en" sz="1560">
                <a:solidFill>
                  <a:schemeClr val="dk1"/>
                </a:solidFill>
              </a:rPr>
              <a:t> increase in PM</a:t>
            </a:r>
            <a:r>
              <a:rPr baseline="-25000" lang="en" sz="1560">
                <a:solidFill>
                  <a:schemeClr val="dk1"/>
                </a:solidFill>
              </a:rPr>
              <a:t>2.5</a:t>
            </a:r>
            <a:r>
              <a:rPr lang="en" sz="1560">
                <a:solidFill>
                  <a:schemeClr val="dk1"/>
                </a:solidFill>
              </a:rPr>
              <a:t> concentrations was associated with a 15–27% increase in lung CA mortality</a:t>
            </a:r>
            <a:endParaRPr sz="1560">
              <a:solidFill>
                <a:schemeClr val="dk1"/>
              </a:solidFill>
            </a:endParaRPr>
          </a:p>
          <a:p>
            <a:pPr indent="-327660" lvl="0" marL="457200" rtl="0" algn="l">
              <a:lnSpc>
                <a:spcPct val="115000"/>
              </a:lnSpc>
              <a:spcBef>
                <a:spcPts val="1200"/>
              </a:spcBef>
              <a:spcAft>
                <a:spcPts val="0"/>
              </a:spcAft>
              <a:buClr>
                <a:schemeClr val="dk1"/>
              </a:buClr>
              <a:buSzPts val="1560"/>
              <a:buFont typeface="Arial"/>
              <a:buChar char="●"/>
            </a:pPr>
            <a:r>
              <a:rPr lang="en" sz="1560">
                <a:solidFill>
                  <a:schemeClr val="dk1"/>
                </a:solidFill>
              </a:rPr>
              <a:t>PM</a:t>
            </a:r>
            <a:r>
              <a:rPr baseline="-25000" lang="en" sz="1560">
                <a:solidFill>
                  <a:schemeClr val="dk1"/>
                </a:solidFill>
              </a:rPr>
              <a:t>2.5 </a:t>
            </a:r>
            <a:r>
              <a:rPr lang="en" sz="1560">
                <a:solidFill>
                  <a:schemeClr val="dk1"/>
                </a:solidFill>
              </a:rPr>
              <a:t>and lung CA mortality </a:t>
            </a:r>
            <a:endParaRPr sz="1560">
              <a:solidFill>
                <a:schemeClr val="dk1"/>
              </a:solidFill>
            </a:endParaRPr>
          </a:p>
          <a:p>
            <a:pPr indent="-327660" lvl="1" marL="914400" rtl="0" algn="l">
              <a:lnSpc>
                <a:spcPct val="115000"/>
              </a:lnSpc>
              <a:spcBef>
                <a:spcPts val="1200"/>
              </a:spcBef>
              <a:spcAft>
                <a:spcPts val="0"/>
              </a:spcAft>
              <a:buClr>
                <a:schemeClr val="dk1"/>
              </a:buClr>
              <a:buSzPts val="1560"/>
              <a:buChar char="○"/>
            </a:pPr>
            <a:r>
              <a:rPr lang="en" sz="1560">
                <a:solidFill>
                  <a:schemeClr val="dk1"/>
                </a:solidFill>
              </a:rPr>
              <a:t>No significant difference between sex, age, and education level</a:t>
            </a:r>
            <a:endParaRPr sz="1560">
              <a:solidFill>
                <a:schemeClr val="dk1"/>
              </a:solidFill>
            </a:endParaRPr>
          </a:p>
          <a:p>
            <a:pPr indent="-327660" lvl="1" marL="914400" rtl="0" algn="l">
              <a:lnSpc>
                <a:spcPct val="115000"/>
              </a:lnSpc>
              <a:spcBef>
                <a:spcPts val="1200"/>
              </a:spcBef>
              <a:spcAft>
                <a:spcPts val="1200"/>
              </a:spcAft>
              <a:buClr>
                <a:schemeClr val="dk1"/>
              </a:buClr>
              <a:buSzPts val="1560"/>
              <a:buChar char="○"/>
            </a:pPr>
            <a:r>
              <a:rPr lang="en" sz="1560">
                <a:solidFill>
                  <a:schemeClr val="dk1"/>
                </a:solidFill>
              </a:rPr>
              <a:t>Stronger in those with a normal BMI or chronic lung disease at enrollment</a:t>
            </a:r>
            <a:endParaRPr sz="1240">
              <a:solidFill>
                <a:schemeClr val="dk1"/>
              </a:solidFill>
            </a:endParaRPr>
          </a:p>
        </p:txBody>
      </p:sp>
      <p:pic>
        <p:nvPicPr>
          <p:cNvPr id="102" name="Google Shape;102;p19"/>
          <p:cNvPicPr preferRelativeResize="0"/>
          <p:nvPr/>
        </p:nvPicPr>
        <p:blipFill rotWithShape="1">
          <a:blip r:embed="rId3">
            <a:alphaModFix/>
          </a:blip>
          <a:srcRect b="0" l="0" r="0" t="0"/>
          <a:stretch/>
        </p:blipFill>
        <p:spPr>
          <a:xfrm>
            <a:off x="5210400" y="1068600"/>
            <a:ext cx="3265301" cy="3305700"/>
          </a:xfrm>
          <a:prstGeom prst="rect">
            <a:avLst/>
          </a:prstGeom>
          <a:noFill/>
          <a:ln>
            <a:noFill/>
          </a:ln>
        </p:spPr>
      </p:pic>
      <p:sp>
        <p:nvSpPr>
          <p:cNvPr id="103" name="Google Shape;103;p19"/>
          <p:cNvSpPr txBox="1"/>
          <p:nvPr/>
        </p:nvSpPr>
        <p:spPr>
          <a:xfrm>
            <a:off x="5173650" y="4374300"/>
            <a:ext cx="3638400" cy="67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chemeClr val="dk1"/>
                </a:solidFill>
                <a:latin typeface="Arial"/>
                <a:ea typeface="Arial"/>
                <a:cs typeface="Arial"/>
                <a:sym typeface="Arial"/>
              </a:rPr>
              <a:t>Hazard ratio for lung CA mortality in relation to mean PM</a:t>
            </a:r>
            <a:r>
              <a:rPr b="0" baseline="-25000" i="0" lang="en" sz="1060" u="none" cap="none" strike="noStrike">
                <a:solidFill>
                  <a:schemeClr val="dk1"/>
                </a:solidFill>
                <a:latin typeface="Arial"/>
                <a:ea typeface="Arial"/>
                <a:cs typeface="Arial"/>
                <a:sym typeface="Arial"/>
              </a:rPr>
              <a:t>2.5</a:t>
            </a:r>
            <a:r>
              <a:rPr b="0" i="0" lang="en" sz="1060" u="none" cap="none" strike="noStrike">
                <a:solidFill>
                  <a:schemeClr val="dk1"/>
                </a:solidFill>
                <a:latin typeface="Arial"/>
                <a:ea typeface="Arial"/>
                <a:cs typeface="Arial"/>
                <a:sym typeface="Arial"/>
              </a:rPr>
              <a:t> concentrations (in 1999-2000), for 26 yr follow-up (1982–2008) in never-smokers</a:t>
            </a:r>
            <a:endParaRPr b="0" i="0" sz="900" u="none" cap="none" strike="noStrike">
              <a:solidFill>
                <a:schemeClr val="dk1"/>
              </a:solidFill>
              <a:latin typeface="Arial"/>
              <a:ea typeface="Arial"/>
              <a:cs typeface="Arial"/>
              <a:sym typeface="Arial"/>
            </a:endParaRPr>
          </a:p>
        </p:txBody>
      </p:sp>
      <p:sp>
        <p:nvSpPr>
          <p:cNvPr id="104" name="Google Shape;104;p19"/>
          <p:cNvSpPr txBox="1"/>
          <p:nvPr/>
        </p:nvSpPr>
        <p:spPr>
          <a:xfrm>
            <a:off x="54500" y="4724825"/>
            <a:ext cx="43287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accent2"/>
                </a:solidFill>
                <a:highlight>
                  <a:schemeClr val="lt1"/>
                </a:highlight>
                <a:latin typeface="Arial"/>
                <a:ea typeface="Arial"/>
                <a:cs typeface="Arial"/>
                <a:sym typeface="Arial"/>
              </a:rPr>
              <a:t>Turner MC, et al. Am J Respir Crit Care Med. 2011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187850"/>
            <a:ext cx="8520600" cy="5727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b="1" lang="en"/>
              <a:t>What is the risk of lung cancer with exposure to PM? </a:t>
            </a:r>
            <a:endParaRPr/>
          </a:p>
        </p:txBody>
      </p:sp>
      <p:sp>
        <p:nvSpPr>
          <p:cNvPr id="110" name="Google Shape;110;p20"/>
          <p:cNvSpPr txBox="1"/>
          <p:nvPr>
            <p:ph idx="1" type="body"/>
          </p:nvPr>
        </p:nvSpPr>
        <p:spPr>
          <a:xfrm>
            <a:off x="311700" y="923875"/>
            <a:ext cx="4709400" cy="3660600"/>
          </a:xfrm>
          <a:prstGeom prst="rect">
            <a:avLst/>
          </a:prstGeom>
          <a:noFill/>
          <a:ln>
            <a:noFill/>
          </a:ln>
        </p:spPr>
        <p:txBody>
          <a:bodyPr anchorCtr="0" anchor="t" bIns="91425" lIns="91425" spcFirstLastPara="1" rIns="91425" wrap="square" tIns="91425">
            <a:normAutofit/>
          </a:bodyPr>
          <a:lstStyle/>
          <a:p>
            <a:pPr indent="-307340" lvl="0" marL="457200" rtl="0" algn="l">
              <a:lnSpc>
                <a:spcPct val="115000"/>
              </a:lnSpc>
              <a:spcBef>
                <a:spcPts val="0"/>
              </a:spcBef>
              <a:spcAft>
                <a:spcPts val="0"/>
              </a:spcAft>
              <a:buClr>
                <a:schemeClr val="dk1"/>
              </a:buClr>
              <a:buSzPts val="1240"/>
              <a:buFont typeface="Arial"/>
              <a:buChar char="●"/>
            </a:pPr>
            <a:r>
              <a:rPr lang="en" sz="1240">
                <a:solidFill>
                  <a:schemeClr val="dk1"/>
                </a:solidFill>
              </a:rPr>
              <a:t>Meta-analysis of 17 studies estimating change in lung CA risk (incidence or mortality) per 10-μg/m</a:t>
            </a:r>
            <a:r>
              <a:rPr baseline="30000" lang="en" sz="1240">
                <a:solidFill>
                  <a:schemeClr val="dk1"/>
                </a:solidFill>
              </a:rPr>
              <a:t>3</a:t>
            </a:r>
            <a:r>
              <a:rPr lang="en" sz="1240">
                <a:solidFill>
                  <a:schemeClr val="dk1"/>
                </a:solidFill>
              </a:rPr>
              <a:t> increase in exposure to PM</a:t>
            </a:r>
            <a:endParaRPr sz="1240">
              <a:solidFill>
                <a:schemeClr val="dk1"/>
              </a:solidFill>
            </a:endParaRPr>
          </a:p>
          <a:p>
            <a:pPr indent="-307340" lvl="0" marL="457200" rtl="0" algn="l">
              <a:lnSpc>
                <a:spcPct val="115000"/>
              </a:lnSpc>
              <a:spcBef>
                <a:spcPts val="1000"/>
              </a:spcBef>
              <a:spcAft>
                <a:spcPts val="0"/>
              </a:spcAft>
              <a:buClr>
                <a:schemeClr val="dk1"/>
              </a:buClr>
              <a:buSzPts val="1240"/>
              <a:buFont typeface="Arial"/>
              <a:buChar char="●"/>
            </a:pPr>
            <a:r>
              <a:rPr lang="en" sz="1240">
                <a:solidFill>
                  <a:schemeClr val="dk1"/>
                </a:solidFill>
              </a:rPr>
              <a:t>Studies adjusted for smoking/socioeconomic status</a:t>
            </a:r>
            <a:endParaRPr sz="1240">
              <a:solidFill>
                <a:schemeClr val="dk1"/>
              </a:solidFill>
            </a:endParaRPr>
          </a:p>
          <a:p>
            <a:pPr indent="-307340" lvl="0" marL="457200" marR="0" rtl="0" algn="l">
              <a:lnSpc>
                <a:spcPct val="115000"/>
              </a:lnSpc>
              <a:spcBef>
                <a:spcPts val="1000"/>
              </a:spcBef>
              <a:spcAft>
                <a:spcPts val="0"/>
              </a:spcAft>
              <a:buClr>
                <a:schemeClr val="dk1"/>
              </a:buClr>
              <a:buSzPts val="1240"/>
              <a:buFont typeface="Arial"/>
              <a:buChar char="●"/>
            </a:pPr>
            <a:r>
              <a:rPr lang="en" sz="1240">
                <a:solidFill>
                  <a:schemeClr val="dk1"/>
                </a:solidFill>
              </a:rPr>
              <a:t>RR for lung CA with PM</a:t>
            </a:r>
            <a:r>
              <a:rPr baseline="-25000" lang="en" sz="1240">
                <a:solidFill>
                  <a:schemeClr val="dk1"/>
                </a:solidFill>
              </a:rPr>
              <a:t>2.5</a:t>
            </a:r>
            <a:r>
              <a:rPr lang="en" sz="1240">
                <a:solidFill>
                  <a:schemeClr val="dk1"/>
                </a:solidFill>
              </a:rPr>
              <a:t>: 1.16 (95% CI 1.09-1.23)</a:t>
            </a:r>
            <a:endParaRPr sz="1240">
              <a:solidFill>
                <a:schemeClr val="dk1"/>
              </a:solidFill>
            </a:endParaRPr>
          </a:p>
          <a:p>
            <a:pPr indent="-307340" lvl="0" marL="457200" marR="0" rtl="0" algn="l">
              <a:lnSpc>
                <a:spcPct val="115000"/>
              </a:lnSpc>
              <a:spcBef>
                <a:spcPts val="1000"/>
              </a:spcBef>
              <a:spcAft>
                <a:spcPts val="0"/>
              </a:spcAft>
              <a:buClr>
                <a:schemeClr val="dk1"/>
              </a:buClr>
              <a:buSzPts val="1240"/>
              <a:buFont typeface="Arial"/>
              <a:buChar char="●"/>
            </a:pPr>
            <a:r>
              <a:rPr lang="en" sz="1240">
                <a:solidFill>
                  <a:schemeClr val="dk1"/>
                </a:solidFill>
              </a:rPr>
              <a:t>RR of lung CA with PM</a:t>
            </a:r>
            <a:r>
              <a:rPr baseline="-25000" lang="en" sz="1240">
                <a:solidFill>
                  <a:schemeClr val="dk1"/>
                </a:solidFill>
              </a:rPr>
              <a:t>10</a:t>
            </a:r>
            <a:r>
              <a:rPr lang="en" sz="1240">
                <a:solidFill>
                  <a:schemeClr val="dk1"/>
                </a:solidFill>
              </a:rPr>
              <a:t>: 1.23 (95% CI 1.05-1.40)</a:t>
            </a:r>
            <a:endParaRPr sz="1240">
              <a:solidFill>
                <a:schemeClr val="dk1"/>
              </a:solidFill>
            </a:endParaRPr>
          </a:p>
          <a:p>
            <a:pPr indent="-307340" lvl="0" marL="457200" marR="0" rtl="0" algn="l">
              <a:lnSpc>
                <a:spcPct val="115000"/>
              </a:lnSpc>
              <a:spcBef>
                <a:spcPts val="1000"/>
              </a:spcBef>
              <a:spcAft>
                <a:spcPts val="0"/>
              </a:spcAft>
              <a:buClr>
                <a:schemeClr val="dk1"/>
              </a:buClr>
              <a:buSzPts val="1240"/>
              <a:buFont typeface="Arial"/>
              <a:buChar char="●"/>
            </a:pPr>
            <a:r>
              <a:rPr lang="en" sz="1240">
                <a:solidFill>
                  <a:schemeClr val="dk1"/>
                </a:solidFill>
              </a:rPr>
              <a:t>Stratified analysis indicated higher associated risk in studies from East Asia </a:t>
            </a:r>
            <a:endParaRPr sz="1240">
              <a:solidFill>
                <a:schemeClr val="dk1"/>
              </a:solidFill>
            </a:endParaRPr>
          </a:p>
          <a:p>
            <a:pPr indent="-307340" lvl="1" marL="914400" rtl="0" algn="l">
              <a:lnSpc>
                <a:spcPct val="115000"/>
              </a:lnSpc>
              <a:spcBef>
                <a:spcPts val="1000"/>
              </a:spcBef>
              <a:spcAft>
                <a:spcPts val="0"/>
              </a:spcAft>
              <a:buClr>
                <a:schemeClr val="dk1"/>
              </a:buClr>
              <a:buSzPts val="1240"/>
              <a:buChar char="○"/>
            </a:pPr>
            <a:r>
              <a:rPr lang="en" sz="1240">
                <a:solidFill>
                  <a:schemeClr val="dk1"/>
                </a:solidFill>
              </a:rPr>
              <a:t>Europe (n=3) RR 1.09 (0.72-1.46)</a:t>
            </a:r>
            <a:endParaRPr sz="1240">
              <a:solidFill>
                <a:schemeClr val="dk1"/>
              </a:solidFill>
            </a:endParaRPr>
          </a:p>
          <a:p>
            <a:pPr indent="-307340" lvl="1" marL="914400" rtl="0" algn="l">
              <a:lnSpc>
                <a:spcPct val="115000"/>
              </a:lnSpc>
              <a:spcBef>
                <a:spcPts val="1000"/>
              </a:spcBef>
              <a:spcAft>
                <a:spcPts val="0"/>
              </a:spcAft>
              <a:buClr>
                <a:schemeClr val="dk1"/>
              </a:buClr>
              <a:buSzPts val="1240"/>
              <a:buChar char="○"/>
            </a:pPr>
            <a:r>
              <a:rPr lang="en" sz="1240">
                <a:solidFill>
                  <a:schemeClr val="dk1"/>
                </a:solidFill>
              </a:rPr>
              <a:t>N. America (n=7) RR 1.16 (1.09-1.22)</a:t>
            </a:r>
            <a:endParaRPr sz="1240">
              <a:solidFill>
                <a:schemeClr val="dk1"/>
              </a:solidFill>
            </a:endParaRPr>
          </a:p>
          <a:p>
            <a:pPr indent="-307340" lvl="1" marL="914400" rtl="0" algn="l">
              <a:lnSpc>
                <a:spcPct val="115000"/>
              </a:lnSpc>
              <a:spcBef>
                <a:spcPts val="1000"/>
              </a:spcBef>
              <a:spcAft>
                <a:spcPts val="1000"/>
              </a:spcAft>
              <a:buClr>
                <a:schemeClr val="dk1"/>
              </a:buClr>
              <a:buSzPts val="1240"/>
              <a:buChar char="○"/>
            </a:pPr>
            <a:r>
              <a:rPr lang="en" sz="1240">
                <a:solidFill>
                  <a:schemeClr val="dk1"/>
                </a:solidFill>
              </a:rPr>
              <a:t>East Asia (n=5) RR 1.23 (1.11-1.36) </a:t>
            </a:r>
            <a:endParaRPr sz="1240">
              <a:solidFill>
                <a:schemeClr val="dk1"/>
              </a:solidFill>
            </a:endParaRPr>
          </a:p>
        </p:txBody>
      </p:sp>
      <p:pic>
        <p:nvPicPr>
          <p:cNvPr id="111" name="Google Shape;111;p20"/>
          <p:cNvPicPr preferRelativeResize="0"/>
          <p:nvPr/>
        </p:nvPicPr>
        <p:blipFill rotWithShape="1">
          <a:blip r:embed="rId3">
            <a:alphaModFix/>
          </a:blip>
          <a:srcRect b="0" l="0" r="0" t="0"/>
          <a:stretch/>
        </p:blipFill>
        <p:spPr>
          <a:xfrm>
            <a:off x="5190525" y="694750"/>
            <a:ext cx="3027799" cy="2343300"/>
          </a:xfrm>
          <a:prstGeom prst="rect">
            <a:avLst/>
          </a:prstGeom>
          <a:noFill/>
          <a:ln>
            <a:noFill/>
          </a:ln>
        </p:spPr>
      </p:pic>
      <p:pic>
        <p:nvPicPr>
          <p:cNvPr id="112" name="Google Shape;112;p20"/>
          <p:cNvPicPr preferRelativeResize="0"/>
          <p:nvPr/>
        </p:nvPicPr>
        <p:blipFill rotWithShape="1">
          <a:blip r:embed="rId4">
            <a:alphaModFix/>
          </a:blip>
          <a:srcRect b="3908" l="0" r="0" t="0"/>
          <a:stretch/>
        </p:blipFill>
        <p:spPr>
          <a:xfrm>
            <a:off x="5190525" y="2936200"/>
            <a:ext cx="3027799" cy="1997427"/>
          </a:xfrm>
          <a:prstGeom prst="rect">
            <a:avLst/>
          </a:prstGeom>
          <a:noFill/>
          <a:ln>
            <a:noFill/>
          </a:ln>
        </p:spPr>
      </p:pic>
      <p:sp>
        <p:nvSpPr>
          <p:cNvPr id="113" name="Google Shape;113;p20"/>
          <p:cNvSpPr txBox="1"/>
          <p:nvPr/>
        </p:nvSpPr>
        <p:spPr>
          <a:xfrm>
            <a:off x="126075" y="4747800"/>
            <a:ext cx="2697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Ciabattini et al. Environ Res. 2021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511850" y="726400"/>
            <a:ext cx="401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SzPts val="990"/>
              <a:buNone/>
            </a:pPr>
            <a:r>
              <a:rPr b="1" lang="en" sz="1570"/>
              <a:t>Global Burden of Disease Study </a:t>
            </a:r>
            <a:endParaRPr b="1" sz="1570"/>
          </a:p>
          <a:p>
            <a:pPr indent="0" lvl="0" marL="0" rtl="0" algn="l">
              <a:lnSpc>
                <a:spcPct val="100000"/>
              </a:lnSpc>
              <a:spcBef>
                <a:spcPts val="600"/>
              </a:spcBef>
              <a:spcAft>
                <a:spcPts val="0"/>
              </a:spcAft>
              <a:buSzPts val="990"/>
              <a:buNone/>
            </a:pPr>
            <a:r>
              <a:t/>
            </a:r>
            <a:endParaRPr sz="2520"/>
          </a:p>
        </p:txBody>
      </p:sp>
      <p:sp>
        <p:nvSpPr>
          <p:cNvPr id="119" name="Google Shape;119;p21"/>
          <p:cNvSpPr txBox="1"/>
          <p:nvPr>
            <p:ph idx="1" type="body"/>
          </p:nvPr>
        </p:nvSpPr>
        <p:spPr>
          <a:xfrm>
            <a:off x="157625" y="1626175"/>
            <a:ext cx="4464300" cy="2078100"/>
          </a:xfrm>
          <a:prstGeom prst="rect">
            <a:avLst/>
          </a:prstGeom>
          <a:noFill/>
          <a:ln>
            <a:noFill/>
          </a:ln>
        </p:spPr>
        <p:txBody>
          <a:bodyPr anchorCtr="0" anchor="t" bIns="91425" lIns="91425" spcFirstLastPara="1" rIns="91425" wrap="square" tIns="91425">
            <a:normAutofit/>
          </a:bodyPr>
          <a:lstStyle/>
          <a:p>
            <a:pPr indent="-311150" lvl="0" marL="457200" rtl="0" algn="l">
              <a:lnSpc>
                <a:spcPct val="100000"/>
              </a:lnSpc>
              <a:spcBef>
                <a:spcPts val="0"/>
              </a:spcBef>
              <a:spcAft>
                <a:spcPts val="0"/>
              </a:spcAft>
              <a:buClr>
                <a:schemeClr val="dk1"/>
              </a:buClr>
              <a:buSzPts val="1300"/>
              <a:buChar char="●"/>
            </a:pPr>
            <a:r>
              <a:rPr lang="en" sz="1300">
                <a:solidFill>
                  <a:schemeClr val="dk1"/>
                </a:solidFill>
              </a:rPr>
              <a:t>Deaths attributable to ambient PM</a:t>
            </a:r>
            <a:r>
              <a:rPr baseline="-25000" lang="en" sz="1300">
                <a:solidFill>
                  <a:schemeClr val="dk1"/>
                </a:solidFill>
              </a:rPr>
              <a:t>2.5</a:t>
            </a:r>
            <a:r>
              <a:rPr lang="en" sz="1300">
                <a:solidFill>
                  <a:schemeClr val="dk1"/>
                </a:solidFill>
              </a:rPr>
              <a:t> increased from 3.5 million in 1990 to 4.2 million in 2015 </a:t>
            </a:r>
            <a:endParaRPr sz="1300">
              <a:solidFill>
                <a:schemeClr val="dk1"/>
              </a:solidFill>
            </a:endParaRPr>
          </a:p>
          <a:p>
            <a:pPr indent="0" lvl="0" marL="457200" rtl="0" algn="l">
              <a:lnSpc>
                <a:spcPct val="100000"/>
              </a:lnSpc>
              <a:spcBef>
                <a:spcPts val="0"/>
              </a:spcBef>
              <a:spcAft>
                <a:spcPts val="0"/>
              </a:spcAft>
              <a:buSzPts val="1800"/>
              <a:buNone/>
            </a:pPr>
            <a:r>
              <a:t/>
            </a:r>
            <a:endParaRPr sz="1300">
              <a:solidFill>
                <a:schemeClr val="dk1"/>
              </a:solidFill>
            </a:endParaRPr>
          </a:p>
          <a:p>
            <a:pPr indent="-311150" lvl="0" marL="457200" rtl="0" algn="l">
              <a:lnSpc>
                <a:spcPct val="100000"/>
              </a:lnSpc>
              <a:spcBef>
                <a:spcPts val="0"/>
              </a:spcBef>
              <a:spcAft>
                <a:spcPts val="0"/>
              </a:spcAft>
              <a:buClr>
                <a:schemeClr val="dk1"/>
              </a:buClr>
              <a:buSzPts val="1300"/>
              <a:buChar char="●"/>
            </a:pPr>
            <a:r>
              <a:rPr lang="en" sz="1300">
                <a:solidFill>
                  <a:schemeClr val="dk1"/>
                </a:solidFill>
              </a:rPr>
              <a:t>Ambient PM</a:t>
            </a:r>
            <a:r>
              <a:rPr baseline="-25000" lang="en" sz="1300">
                <a:solidFill>
                  <a:schemeClr val="dk1"/>
                </a:solidFill>
              </a:rPr>
              <a:t>2.5</a:t>
            </a:r>
            <a:r>
              <a:rPr lang="en" sz="1300">
                <a:solidFill>
                  <a:schemeClr val="dk1"/>
                </a:solidFill>
              </a:rPr>
              <a:t> air pollution contributed to 16.5% of lung cancer mortality in 2015 and 18.6% in 2017</a:t>
            </a:r>
            <a:endParaRPr sz="1300">
              <a:solidFill>
                <a:schemeClr val="dk1"/>
              </a:solidFill>
            </a:endParaRPr>
          </a:p>
          <a:p>
            <a:pPr indent="0" lvl="0" marL="0" rtl="0" algn="l">
              <a:lnSpc>
                <a:spcPct val="100000"/>
              </a:lnSpc>
              <a:spcBef>
                <a:spcPts val="0"/>
              </a:spcBef>
              <a:spcAft>
                <a:spcPts val="0"/>
              </a:spcAft>
              <a:buSzPts val="1800"/>
              <a:buNone/>
            </a:pPr>
            <a:r>
              <a:t/>
            </a:r>
            <a:endParaRPr sz="1300">
              <a:solidFill>
                <a:schemeClr val="dk1"/>
              </a:solidFill>
            </a:endParaRPr>
          </a:p>
          <a:p>
            <a:pPr indent="0" lvl="0" marL="0" rtl="0" algn="l">
              <a:lnSpc>
                <a:spcPct val="100000"/>
              </a:lnSpc>
              <a:spcBef>
                <a:spcPts val="0"/>
              </a:spcBef>
              <a:spcAft>
                <a:spcPts val="0"/>
              </a:spcAft>
              <a:buSzPts val="1800"/>
              <a:buNone/>
            </a:pPr>
            <a:r>
              <a:t/>
            </a:r>
            <a:endParaRPr sz="1300">
              <a:solidFill>
                <a:schemeClr val="dk1"/>
              </a:solidFill>
            </a:endParaRPr>
          </a:p>
          <a:p>
            <a:pPr indent="0" lvl="0" marL="0" rtl="0" algn="l">
              <a:lnSpc>
                <a:spcPct val="100000"/>
              </a:lnSpc>
              <a:spcBef>
                <a:spcPts val="0"/>
              </a:spcBef>
              <a:spcAft>
                <a:spcPts val="0"/>
              </a:spcAft>
              <a:buSzPts val="1800"/>
              <a:buNone/>
            </a:pPr>
            <a:r>
              <a:t/>
            </a:r>
            <a:endParaRPr sz="1300">
              <a:solidFill>
                <a:schemeClr val="dk1"/>
              </a:solidFill>
            </a:endParaRPr>
          </a:p>
        </p:txBody>
      </p:sp>
      <p:sp>
        <p:nvSpPr>
          <p:cNvPr id="120" name="Google Shape;120;p21"/>
          <p:cNvSpPr txBox="1"/>
          <p:nvPr/>
        </p:nvSpPr>
        <p:spPr>
          <a:xfrm>
            <a:off x="6801975" y="4582750"/>
            <a:ext cx="1899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Cohen et al. Lancet 2017</a:t>
            </a:r>
            <a:endParaRPr b="0" i="0" sz="1100" u="none" cap="none" strike="noStrike">
              <a:solidFill>
                <a:srgbClr val="000000"/>
              </a:solidFill>
              <a:latin typeface="Arial"/>
              <a:ea typeface="Arial"/>
              <a:cs typeface="Arial"/>
              <a:sym typeface="Arial"/>
            </a:endParaRPr>
          </a:p>
        </p:txBody>
      </p:sp>
      <p:pic>
        <p:nvPicPr>
          <p:cNvPr id="121" name="Google Shape;121;p21"/>
          <p:cNvPicPr preferRelativeResize="0"/>
          <p:nvPr/>
        </p:nvPicPr>
        <p:blipFill rotWithShape="1">
          <a:blip r:embed="rId3">
            <a:alphaModFix/>
          </a:blip>
          <a:srcRect b="0" l="0" r="0" t="0"/>
          <a:stretch/>
        </p:blipFill>
        <p:spPr>
          <a:xfrm>
            <a:off x="4715300" y="1394375"/>
            <a:ext cx="4065101" cy="3125175"/>
          </a:xfrm>
          <a:prstGeom prst="rect">
            <a:avLst/>
          </a:prstGeom>
          <a:noFill/>
          <a:ln cap="flat" cmpd="sng" w="9525">
            <a:solidFill>
              <a:srgbClr val="980000"/>
            </a:solidFill>
            <a:prstDash val="solid"/>
            <a:round/>
            <a:headEnd len="sm" w="sm" type="none"/>
            <a:tailEnd len="sm" w="sm" type="none"/>
          </a:ln>
        </p:spPr>
      </p:pic>
      <p:pic>
        <p:nvPicPr>
          <p:cNvPr id="122" name="Google Shape;122;p21"/>
          <p:cNvPicPr preferRelativeResize="0"/>
          <p:nvPr/>
        </p:nvPicPr>
        <p:blipFill rotWithShape="1">
          <a:blip r:embed="rId4">
            <a:alphaModFix/>
          </a:blip>
          <a:srcRect b="0" l="0" r="0" t="0"/>
          <a:stretch/>
        </p:blipFill>
        <p:spPr>
          <a:xfrm>
            <a:off x="659925" y="3040401"/>
            <a:ext cx="2917871" cy="1315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5740"/>
              <a:buNone/>
            </a:pPr>
            <a:r>
              <a:rPr b="1" lang="en" sz="2688"/>
              <a:t>Increasing lung cancer risk for vulnerable populations</a:t>
            </a:r>
            <a:endParaRPr b="1" sz="2688"/>
          </a:p>
        </p:txBody>
      </p:sp>
      <p:pic>
        <p:nvPicPr>
          <p:cNvPr id="128" name="Google Shape;128;p22"/>
          <p:cNvPicPr preferRelativeResize="0"/>
          <p:nvPr/>
        </p:nvPicPr>
        <p:blipFill rotWithShape="1">
          <a:blip r:embed="rId3">
            <a:alphaModFix/>
          </a:blip>
          <a:srcRect b="0" l="0" r="0" t="0"/>
          <a:stretch/>
        </p:blipFill>
        <p:spPr>
          <a:xfrm>
            <a:off x="1251250" y="1017725"/>
            <a:ext cx="6792845" cy="3820975"/>
          </a:xfrm>
          <a:prstGeom prst="rect">
            <a:avLst/>
          </a:prstGeom>
          <a:noFill/>
          <a:ln>
            <a:noFill/>
          </a:ln>
        </p:spPr>
      </p:pic>
      <p:sp>
        <p:nvSpPr>
          <p:cNvPr id="129" name="Google Shape;129;p22"/>
          <p:cNvSpPr txBox="1"/>
          <p:nvPr/>
        </p:nvSpPr>
        <p:spPr>
          <a:xfrm>
            <a:off x="6357275" y="4712750"/>
            <a:ext cx="26118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Castillo et al, GeoHealth 2021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